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57" name="Shape 157"/>
          <p:cNvSpPr/>
          <p:nvPr>
            <p:ph type="sldImg"/>
          </p:nvPr>
        </p:nvSpPr>
        <p:spPr>
          <a:xfrm>
            <a:off x="1143000" y="685800"/>
            <a:ext cx="4572000" cy="3429000"/>
          </a:xfrm>
          <a:prstGeom prst="rect">
            <a:avLst/>
          </a:prstGeom>
        </p:spPr>
        <p:txBody>
          <a:bodyPr/>
          <a:lstStyle/>
          <a:p>
            <a:pPr/>
          </a:p>
        </p:txBody>
      </p:sp>
      <p:sp>
        <p:nvSpPr>
          <p:cNvPr id="158" name="Shape 15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1.pn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1.png"/></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1.png"/></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1.png"/></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1.pn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1.pn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1.pn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1.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1.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1.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Title &amp; Subtitle">
    <p:spTree>
      <p:nvGrpSpPr>
        <p:cNvPr id="1" name=""/>
        <p:cNvGrpSpPr/>
        <p:nvPr/>
      </p:nvGrpSpPr>
      <p:grpSpPr>
        <a:xfrm>
          <a:off x="0" y="0"/>
          <a:ext cx="0" cy="0"/>
          <a:chOff x="0" y="0"/>
          <a:chExt cx="0" cy="0"/>
        </a:xfrm>
      </p:grpSpPr>
      <p:sp>
        <p:nvSpPr>
          <p:cNvPr id="13" name="Title Text"/>
          <p:cNvSpPr txBox="1"/>
          <p:nvPr>
            <p:ph type="title"/>
          </p:nvPr>
        </p:nvSpPr>
        <p:spPr>
          <a:xfrm>
            <a:off x="1270000" y="1638300"/>
            <a:ext cx="10464800" cy="3302000"/>
          </a:xfrm>
          <a:prstGeom prst="rect">
            <a:avLst/>
          </a:prstGeom>
        </p:spPr>
        <p:txBody>
          <a:bodyPr anchor="b"/>
          <a:lstStyle/>
          <a:p>
            <a:pPr/>
            <a:r>
              <a:t>Title Text</a:t>
            </a:r>
          </a:p>
        </p:txBody>
      </p:sp>
      <p:sp>
        <p:nvSpPr>
          <p:cNvPr id="14" name="Body Level One…"/>
          <p:cNvSpPr txBox="1"/>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pic>
        <p:nvPicPr>
          <p:cNvPr id="15" name="IMG_1348.JPG" descr="IMG_1348.JPG"/>
          <p:cNvPicPr>
            <a:picLocks noChangeAspect="1"/>
          </p:cNvPicPr>
          <p:nvPr/>
        </p:nvPicPr>
        <p:blipFill>
          <a:blip r:embed="rId2">
            <a:alphaModFix amt="24418"/>
            <a:extLst/>
          </a:blip>
          <a:srcRect l="0" t="0" r="54673" b="34613"/>
          <a:stretch>
            <a:fillRect/>
          </a:stretch>
        </p:blipFill>
        <p:spPr>
          <a:xfrm>
            <a:off x="-6296" y="-957"/>
            <a:ext cx="1838164" cy="1886239"/>
          </a:xfrm>
          <a:prstGeom prst="rect">
            <a:avLst/>
          </a:prstGeom>
          <a:ln w="12700">
            <a:miter lim="400000"/>
          </a:ln>
        </p:spPr>
      </p:pic>
      <p:pic>
        <p:nvPicPr>
          <p:cNvPr id="16" name="Final love is action 5 oct 2019 transparent-01.png" descr="Final love is action 5 oct 2019 transparent-01.png"/>
          <p:cNvPicPr>
            <a:picLocks noChangeAspect="1"/>
          </p:cNvPicPr>
          <p:nvPr/>
        </p:nvPicPr>
        <p:blipFill>
          <a:blip r:embed="rId3">
            <a:extLst/>
          </a:blip>
          <a:stretch>
            <a:fillRect/>
          </a:stretch>
        </p:blipFill>
        <p:spPr>
          <a:xfrm>
            <a:off x="10946364" y="8203262"/>
            <a:ext cx="1942075" cy="1381463"/>
          </a:xfrm>
          <a:prstGeom prst="rect">
            <a:avLst/>
          </a:prstGeom>
          <a:ln w="12700">
            <a:miter lim="400000"/>
          </a:ln>
        </p:spPr>
      </p:pic>
      <p:sp>
        <p:nvSpPr>
          <p:cNvPr id="17" name="Slide Number"/>
          <p:cNvSpPr txBox="1"/>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Quote">
    <p:spTree>
      <p:nvGrpSpPr>
        <p:cNvPr id="1" name=""/>
        <p:cNvGrpSpPr/>
        <p:nvPr/>
      </p:nvGrpSpPr>
      <p:grpSpPr>
        <a:xfrm>
          <a:off x="0" y="0"/>
          <a:ext cx="0" cy="0"/>
          <a:chOff x="0" y="0"/>
          <a:chExt cx="0" cy="0"/>
        </a:xfrm>
      </p:grpSpPr>
      <p:sp>
        <p:nvSpPr>
          <p:cNvPr id="111" name="–Johnny Appleseed"/>
          <p:cNvSpPr txBox="1"/>
          <p:nvPr>
            <p:ph type="body" sz="quarter" idx="21"/>
          </p:nvPr>
        </p:nvSpPr>
        <p:spPr>
          <a:xfrm>
            <a:off x="1270000" y="6362700"/>
            <a:ext cx="10464800" cy="461366"/>
          </a:xfrm>
          <a:prstGeom prst="rect">
            <a:avLst/>
          </a:prstGeom>
        </p:spPr>
        <p:txBody>
          <a:bodyPr anchor="t">
            <a:spAutoFit/>
          </a:bodyPr>
          <a:lstStyle>
            <a:lvl1pPr marL="0" indent="0" algn="ctr">
              <a:spcBef>
                <a:spcPts val="0"/>
              </a:spcBef>
              <a:buSzTx/>
              <a:buNone/>
              <a:defRPr i="1" sz="2400"/>
            </a:lvl1pPr>
          </a:lstStyle>
          <a:p>
            <a:pPr/>
            <a:r>
              <a:t>–Johnny Appleseed</a:t>
            </a:r>
          </a:p>
        </p:txBody>
      </p:sp>
      <p:sp>
        <p:nvSpPr>
          <p:cNvPr id="112" name="“Type a quote here.”"/>
          <p:cNvSpPr txBox="1"/>
          <p:nvPr>
            <p:ph type="body" sz="quarter" idx="22"/>
          </p:nvPr>
        </p:nvSpPr>
        <p:spPr>
          <a:xfrm>
            <a:off x="1270000" y="4267111"/>
            <a:ext cx="10464800" cy="609778"/>
          </a:xfrm>
          <a:prstGeom prst="rect">
            <a:avLst/>
          </a:prstGeom>
        </p:spPr>
        <p:txBody>
          <a:bodyPr>
            <a:spAutoFit/>
          </a:bodyPr>
          <a:lstStyle>
            <a:lvl1pPr marL="0" indent="0" algn="ctr">
              <a:spcBef>
                <a:spcPts val="0"/>
              </a:spcBef>
              <a:buSzTx/>
              <a:buNone/>
              <a:defRPr sz="3400">
                <a:latin typeface="+mn-lt"/>
                <a:ea typeface="+mn-ea"/>
                <a:cs typeface="+mn-cs"/>
                <a:sym typeface="Helvetica Neue Medium"/>
              </a:defRPr>
            </a:lvl1pPr>
          </a:lstStyle>
          <a:p>
            <a:pPr/>
            <a:r>
              <a:t>“Type a quote here.” </a:t>
            </a:r>
          </a:p>
        </p:txBody>
      </p:sp>
      <p:pic>
        <p:nvPicPr>
          <p:cNvPr id="113" name="IMG_1348.JPG" descr="IMG_1348.JPG"/>
          <p:cNvPicPr>
            <a:picLocks noChangeAspect="1"/>
          </p:cNvPicPr>
          <p:nvPr/>
        </p:nvPicPr>
        <p:blipFill>
          <a:blip r:embed="rId2">
            <a:alphaModFix amt="24418"/>
            <a:extLst/>
          </a:blip>
          <a:srcRect l="0" t="0" r="54673" b="34613"/>
          <a:stretch>
            <a:fillRect/>
          </a:stretch>
        </p:blipFill>
        <p:spPr>
          <a:xfrm>
            <a:off x="-6296" y="-957"/>
            <a:ext cx="1838164" cy="1886239"/>
          </a:xfrm>
          <a:prstGeom prst="rect">
            <a:avLst/>
          </a:prstGeom>
          <a:ln w="12700">
            <a:miter lim="400000"/>
          </a:ln>
        </p:spPr>
      </p:pic>
      <p:pic>
        <p:nvPicPr>
          <p:cNvPr id="114" name="Final love is action 5 oct 2019 transparent-01.png" descr="Final love is action 5 oct 2019 transparent-01.png"/>
          <p:cNvPicPr>
            <a:picLocks noChangeAspect="1"/>
          </p:cNvPicPr>
          <p:nvPr/>
        </p:nvPicPr>
        <p:blipFill>
          <a:blip r:embed="rId3">
            <a:extLst/>
          </a:blip>
          <a:stretch>
            <a:fillRect/>
          </a:stretch>
        </p:blipFill>
        <p:spPr>
          <a:xfrm>
            <a:off x="10946364" y="8203262"/>
            <a:ext cx="1942075" cy="1381463"/>
          </a:xfrm>
          <a:prstGeom prst="rect">
            <a:avLst/>
          </a:prstGeom>
          <a:ln w="12700">
            <a:miter lim="400000"/>
          </a:ln>
        </p:spPr>
      </p:pic>
      <p:sp>
        <p:nvSpPr>
          <p:cNvPr id="11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p:spTree>
      <p:nvGrpSpPr>
        <p:cNvPr id="1" name=""/>
        <p:cNvGrpSpPr/>
        <p:nvPr/>
      </p:nvGrpSpPr>
      <p:grpSpPr>
        <a:xfrm>
          <a:off x="0" y="0"/>
          <a:ext cx="0" cy="0"/>
          <a:chOff x="0" y="0"/>
          <a:chExt cx="0" cy="0"/>
        </a:xfrm>
      </p:grpSpPr>
      <p:sp>
        <p:nvSpPr>
          <p:cNvPr id="122" name="Image"/>
          <p:cNvSpPr/>
          <p:nvPr>
            <p:ph type="pic" idx="21"/>
          </p:nvPr>
        </p:nvSpPr>
        <p:spPr>
          <a:xfrm>
            <a:off x="-949853" y="0"/>
            <a:ext cx="14904506" cy="9944100"/>
          </a:xfrm>
          <a:prstGeom prst="rect">
            <a:avLst/>
          </a:prstGeom>
        </p:spPr>
        <p:txBody>
          <a:bodyPr lIns="91439" tIns="45719" rIns="91439" bIns="45719" anchor="t">
            <a:noAutofit/>
          </a:bodyPr>
          <a:lstStyle/>
          <a:p>
            <a:pPr/>
          </a:p>
        </p:txBody>
      </p:sp>
      <p:pic>
        <p:nvPicPr>
          <p:cNvPr id="123" name="IMG_1348.JPG" descr="IMG_1348.JPG"/>
          <p:cNvPicPr>
            <a:picLocks noChangeAspect="1"/>
          </p:cNvPicPr>
          <p:nvPr/>
        </p:nvPicPr>
        <p:blipFill>
          <a:blip r:embed="rId2">
            <a:alphaModFix amt="24418"/>
            <a:extLst/>
          </a:blip>
          <a:srcRect l="0" t="0" r="54673" b="34613"/>
          <a:stretch>
            <a:fillRect/>
          </a:stretch>
        </p:blipFill>
        <p:spPr>
          <a:xfrm>
            <a:off x="-6296" y="-957"/>
            <a:ext cx="1838164" cy="1886239"/>
          </a:xfrm>
          <a:prstGeom prst="rect">
            <a:avLst/>
          </a:prstGeom>
          <a:ln w="12700">
            <a:miter lim="400000"/>
          </a:ln>
        </p:spPr>
      </p:pic>
      <p:pic>
        <p:nvPicPr>
          <p:cNvPr id="124" name="Final love is action 5 oct 2019 transparent-01.png" descr="Final love is action 5 oct 2019 transparent-01.png"/>
          <p:cNvPicPr>
            <a:picLocks noChangeAspect="1"/>
          </p:cNvPicPr>
          <p:nvPr/>
        </p:nvPicPr>
        <p:blipFill>
          <a:blip r:embed="rId3">
            <a:extLst/>
          </a:blip>
          <a:stretch>
            <a:fillRect/>
          </a:stretch>
        </p:blipFill>
        <p:spPr>
          <a:xfrm>
            <a:off x="10946364" y="8203262"/>
            <a:ext cx="1942075" cy="1381463"/>
          </a:xfrm>
          <a:prstGeom prst="rect">
            <a:avLst/>
          </a:prstGeom>
          <a:ln w="12700">
            <a:miter lim="400000"/>
          </a:ln>
        </p:spPr>
      </p:pic>
      <p:sp>
        <p:nvSpPr>
          <p:cNvPr id="1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p:spTree>
      <p:nvGrpSpPr>
        <p:cNvPr id="1" name=""/>
        <p:cNvGrpSpPr/>
        <p:nvPr/>
      </p:nvGrpSpPr>
      <p:grpSpPr>
        <a:xfrm>
          <a:off x="0" y="0"/>
          <a:ext cx="0" cy="0"/>
          <a:chOff x="0" y="0"/>
          <a:chExt cx="0" cy="0"/>
        </a:xfrm>
      </p:grpSpPr>
      <p:pic>
        <p:nvPicPr>
          <p:cNvPr id="132" name="IMG_1348.JPG" descr="IMG_1348.JPG"/>
          <p:cNvPicPr>
            <a:picLocks noChangeAspect="1"/>
          </p:cNvPicPr>
          <p:nvPr/>
        </p:nvPicPr>
        <p:blipFill>
          <a:blip r:embed="rId2">
            <a:alphaModFix amt="24418"/>
            <a:extLst/>
          </a:blip>
          <a:srcRect l="0" t="0" r="54673" b="34613"/>
          <a:stretch>
            <a:fillRect/>
          </a:stretch>
        </p:blipFill>
        <p:spPr>
          <a:xfrm>
            <a:off x="-6296" y="-957"/>
            <a:ext cx="1838164" cy="1886239"/>
          </a:xfrm>
          <a:prstGeom prst="rect">
            <a:avLst/>
          </a:prstGeom>
          <a:ln w="12700">
            <a:miter lim="400000"/>
          </a:ln>
        </p:spPr>
      </p:pic>
      <p:pic>
        <p:nvPicPr>
          <p:cNvPr id="133" name="Final love is action 5 oct 2019 transparent-01.png" descr="Final love is action 5 oct 2019 transparent-01.png"/>
          <p:cNvPicPr>
            <a:picLocks noChangeAspect="1"/>
          </p:cNvPicPr>
          <p:nvPr/>
        </p:nvPicPr>
        <p:blipFill>
          <a:blip r:embed="rId3">
            <a:extLst/>
          </a:blip>
          <a:stretch>
            <a:fillRect/>
          </a:stretch>
        </p:blipFill>
        <p:spPr>
          <a:xfrm>
            <a:off x="10946364" y="8203262"/>
            <a:ext cx="1942075" cy="1381463"/>
          </a:xfrm>
          <a:prstGeom prst="rect">
            <a:avLst/>
          </a:prstGeom>
          <a:ln w="12700">
            <a:miter lim="400000"/>
          </a:ln>
        </p:spPr>
      </p:pic>
      <p:sp>
        <p:nvSpPr>
          <p:cNvPr id="13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p:spTree>
      <p:nvGrpSpPr>
        <p:cNvPr id="1" name=""/>
        <p:cNvGrpSpPr/>
        <p:nvPr/>
      </p:nvGrpSpPr>
      <p:grpSpPr>
        <a:xfrm>
          <a:off x="0" y="0"/>
          <a:ext cx="0" cy="0"/>
          <a:chOff x="0" y="0"/>
          <a:chExt cx="0" cy="0"/>
        </a:xfrm>
      </p:grpSpPr>
      <p:sp>
        <p:nvSpPr>
          <p:cNvPr id="141" name="Image"/>
          <p:cNvSpPr/>
          <p:nvPr>
            <p:ph type="pic" idx="21"/>
          </p:nvPr>
        </p:nvSpPr>
        <p:spPr>
          <a:xfrm>
            <a:off x="-812800" y="0"/>
            <a:ext cx="15232066" cy="10160000"/>
          </a:xfrm>
          <a:prstGeom prst="rect">
            <a:avLst/>
          </a:prstGeom>
        </p:spPr>
        <p:txBody>
          <a:bodyPr lIns="91439" tIns="45719" rIns="91439" bIns="45719" anchor="t">
            <a:noAutofit/>
          </a:bodyPr>
          <a:lstStyle/>
          <a:p>
            <a:pPr/>
          </a:p>
        </p:txBody>
      </p:sp>
      <p:sp>
        <p:nvSpPr>
          <p:cNvPr id="142" name="Slide Number"/>
          <p:cNvSpPr txBox="1"/>
          <p:nvPr>
            <p:ph type="sldNum" sz="quarter" idx="2"/>
          </p:nvPr>
        </p:nvSpPr>
        <p:spPr>
          <a:xfrm>
            <a:off x="6311798" y="9251950"/>
            <a:ext cx="368504" cy="381000"/>
          </a:xfrm>
          <a:prstGeom prst="rect">
            <a:avLst/>
          </a:prstGeom>
        </p:spPr>
        <p:txBody>
          <a:bodyPr/>
          <a:lstStyle>
            <a:lvl1pPr>
              <a:defRPr sz="1800">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Default - Title &amp; Subtitle">
    <p:bg>
      <p:bgPr>
        <a:solidFill>
          <a:srgbClr val="000000"/>
        </a:solidFill>
      </p:bgPr>
    </p:bg>
    <p:spTree>
      <p:nvGrpSpPr>
        <p:cNvPr id="1" name=""/>
        <p:cNvGrpSpPr/>
        <p:nvPr/>
      </p:nvGrpSpPr>
      <p:grpSpPr>
        <a:xfrm>
          <a:off x="0" y="0"/>
          <a:ext cx="0" cy="0"/>
          <a:chOff x="0" y="0"/>
          <a:chExt cx="0" cy="0"/>
        </a:xfrm>
      </p:grpSpPr>
      <p:sp>
        <p:nvSpPr>
          <p:cNvPr id="149" name="Title Text"/>
          <p:cNvSpPr txBox="1"/>
          <p:nvPr>
            <p:ph type="title"/>
          </p:nvPr>
        </p:nvSpPr>
        <p:spPr>
          <a:xfrm>
            <a:off x="1270000" y="0"/>
            <a:ext cx="10464800" cy="4940300"/>
          </a:xfrm>
          <a:prstGeom prst="rect">
            <a:avLst/>
          </a:prstGeom>
        </p:spPr>
        <p:txBody>
          <a:bodyPr lIns="0" tIns="0" rIns="0" bIns="0" anchor="b">
            <a:noAutofit/>
          </a:bodyPr>
          <a:lstStyle>
            <a:lvl1pPr>
              <a:defRPr>
                <a:solidFill>
                  <a:srgbClr val="FFFFFF"/>
                </a:solidFill>
                <a:uFill>
                  <a:solidFill>
                    <a:srgbClr val="656565"/>
                  </a:solidFill>
                </a:uFill>
                <a:latin typeface="Helvetica Light"/>
                <a:ea typeface="Helvetica Light"/>
                <a:cs typeface="Helvetica Light"/>
                <a:sym typeface="Helvetica Light"/>
              </a:defRPr>
            </a:lvl1pPr>
          </a:lstStyle>
          <a:p>
            <a:pPr/>
            <a:r>
              <a:t>Title Text</a:t>
            </a:r>
          </a:p>
        </p:txBody>
      </p:sp>
      <p:sp>
        <p:nvSpPr>
          <p:cNvPr id="150" name="Body Level One…"/>
          <p:cNvSpPr txBox="1"/>
          <p:nvPr>
            <p:ph type="body" sz="half" idx="1"/>
          </p:nvPr>
        </p:nvSpPr>
        <p:spPr>
          <a:xfrm>
            <a:off x="1270000" y="5029200"/>
            <a:ext cx="10464800" cy="4724400"/>
          </a:xfrm>
          <a:prstGeom prst="rect">
            <a:avLst/>
          </a:prstGeom>
        </p:spPr>
        <p:txBody>
          <a:bodyPr lIns="0" tIns="0" rIns="0" bIns="0" anchor="t">
            <a:noAutofit/>
          </a:bodyPr>
          <a:lstStyle>
            <a:lvl1pPr marL="0" indent="0" algn="ctr">
              <a:spcBef>
                <a:spcPts val="0"/>
              </a:spcBef>
              <a:buClr>
                <a:srgbClr val="FFFFFF"/>
              </a:buClr>
              <a:buSzTx/>
              <a:buNone/>
              <a:defRPr>
                <a:solidFill>
                  <a:srgbClr val="FFFFFF"/>
                </a:solidFill>
                <a:uFill>
                  <a:solidFill>
                    <a:srgbClr val="656565"/>
                  </a:solidFill>
                </a:uFill>
                <a:latin typeface="Helvetica Light"/>
                <a:ea typeface="Helvetica Light"/>
                <a:cs typeface="Helvetica Light"/>
                <a:sym typeface="Helvetica Light"/>
              </a:defRPr>
            </a:lvl1pPr>
            <a:lvl2pPr marL="0" indent="0" algn="ctr">
              <a:spcBef>
                <a:spcPts val="0"/>
              </a:spcBef>
              <a:buClr>
                <a:srgbClr val="FFFFFF"/>
              </a:buClr>
              <a:buSzTx/>
              <a:buNone/>
              <a:defRPr>
                <a:solidFill>
                  <a:srgbClr val="FFFFFF"/>
                </a:solidFill>
                <a:uFill>
                  <a:solidFill>
                    <a:srgbClr val="656565"/>
                  </a:solidFill>
                </a:uFill>
                <a:latin typeface="Helvetica Light"/>
                <a:ea typeface="Helvetica Light"/>
                <a:cs typeface="Helvetica Light"/>
                <a:sym typeface="Helvetica Light"/>
              </a:defRPr>
            </a:lvl2pPr>
            <a:lvl3pPr marL="0" indent="0" algn="ctr">
              <a:spcBef>
                <a:spcPts val="0"/>
              </a:spcBef>
              <a:buClr>
                <a:srgbClr val="FFFFFF"/>
              </a:buClr>
              <a:buSzTx/>
              <a:buNone/>
              <a:defRPr>
                <a:solidFill>
                  <a:srgbClr val="FFFFFF"/>
                </a:solidFill>
                <a:uFill>
                  <a:solidFill>
                    <a:srgbClr val="656565"/>
                  </a:solidFill>
                </a:uFill>
                <a:latin typeface="Helvetica Light"/>
                <a:ea typeface="Helvetica Light"/>
                <a:cs typeface="Helvetica Light"/>
                <a:sym typeface="Helvetica Light"/>
              </a:defRPr>
            </a:lvl3pPr>
            <a:lvl4pPr marL="0" indent="0" algn="ctr">
              <a:spcBef>
                <a:spcPts val="0"/>
              </a:spcBef>
              <a:buClr>
                <a:srgbClr val="FFFFFF"/>
              </a:buClr>
              <a:buSzTx/>
              <a:buNone/>
              <a:defRPr>
                <a:solidFill>
                  <a:srgbClr val="FFFFFF"/>
                </a:solidFill>
                <a:uFill>
                  <a:solidFill>
                    <a:srgbClr val="656565"/>
                  </a:solidFill>
                </a:uFill>
                <a:latin typeface="Helvetica Light"/>
                <a:ea typeface="Helvetica Light"/>
                <a:cs typeface="Helvetica Light"/>
                <a:sym typeface="Helvetica Light"/>
              </a:defRPr>
            </a:lvl4pPr>
            <a:lvl5pPr marL="0" indent="0" algn="ctr">
              <a:spcBef>
                <a:spcPts val="0"/>
              </a:spcBef>
              <a:buClr>
                <a:srgbClr val="FFFFFF"/>
              </a:buClr>
              <a:buSzTx/>
              <a:buNone/>
              <a:defRPr>
                <a:solidFill>
                  <a:srgbClr val="FFFFFF"/>
                </a:solidFill>
                <a:uFill>
                  <a:solidFill>
                    <a:srgbClr val="656565"/>
                  </a:solidFill>
                </a:uFill>
                <a:latin typeface="Helvetica Light"/>
                <a:ea typeface="Helvetica Light"/>
                <a:cs typeface="Helvetica Light"/>
                <a:sym typeface="Helvetica Light"/>
              </a:defRPr>
            </a:lvl5pPr>
          </a:lstStyle>
          <a:p>
            <a:pPr/>
            <a:r>
              <a:t>Body Level One</a:t>
            </a:r>
          </a:p>
          <a:p>
            <a:pPr lvl="1"/>
            <a:r>
              <a:t>Body Level Two</a:t>
            </a:r>
          </a:p>
          <a:p>
            <a:pPr lvl="2"/>
            <a:r>
              <a:t>Body Level Three</a:t>
            </a:r>
          </a:p>
          <a:p>
            <a:pPr lvl="3"/>
            <a:r>
              <a:t>Body Level Four</a:t>
            </a:r>
          </a:p>
          <a:p>
            <a:pPr lvl="4"/>
            <a:r>
              <a:t>Body Level Five</a:t>
            </a:r>
          </a:p>
        </p:txBody>
      </p:sp>
      <p:sp>
        <p:nvSpPr>
          <p:cNvPr id="151" name="Slide Number"/>
          <p:cNvSpPr txBox="1"/>
          <p:nvPr>
            <p:ph type="sldNum" sz="quarter" idx="2"/>
          </p:nvPr>
        </p:nvSpPr>
        <p:spPr>
          <a:xfrm>
            <a:off x="12070745" y="9280032"/>
            <a:ext cx="283816" cy="279401"/>
          </a:xfrm>
          <a:prstGeom prst="rect">
            <a:avLst/>
          </a:prstGeom>
        </p:spPr>
        <p:txBody>
          <a:bodyPr/>
          <a:lstStyle>
            <a:lvl1pPr algn="r">
              <a:defRPr sz="1200">
                <a:uFill>
                  <a:solidFill>
                    <a:srgbClr val="656565"/>
                  </a:solidFill>
                </a:uFill>
                <a:latin typeface="Helvetica"/>
                <a:ea typeface="Helvetica"/>
                <a:cs typeface="Helvetica"/>
                <a:sym typeface="Helvetic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Horizontal">
    <p:spTree>
      <p:nvGrpSpPr>
        <p:cNvPr id="1" name=""/>
        <p:cNvGrpSpPr/>
        <p:nvPr/>
      </p:nvGrpSpPr>
      <p:grpSpPr>
        <a:xfrm>
          <a:off x="0" y="0"/>
          <a:ext cx="0" cy="0"/>
          <a:chOff x="0" y="0"/>
          <a:chExt cx="0" cy="0"/>
        </a:xfrm>
      </p:grpSpPr>
      <p:sp>
        <p:nvSpPr>
          <p:cNvPr id="24" name="Image"/>
          <p:cNvSpPr/>
          <p:nvPr>
            <p:ph type="pic" idx="21"/>
          </p:nvPr>
        </p:nvSpPr>
        <p:spPr>
          <a:xfrm>
            <a:off x="1622088" y="289099"/>
            <a:ext cx="9753603" cy="6505789"/>
          </a:xfrm>
          <a:prstGeom prst="rect">
            <a:avLst/>
          </a:prstGeom>
        </p:spPr>
        <p:txBody>
          <a:bodyPr lIns="91439" tIns="45719" rIns="91439" bIns="45719" anchor="t">
            <a:noAutofit/>
          </a:bodyPr>
          <a:lstStyle/>
          <a:p>
            <a:pPr/>
          </a:p>
        </p:txBody>
      </p:sp>
      <p:sp>
        <p:nvSpPr>
          <p:cNvPr id="25" name="Title Text"/>
          <p:cNvSpPr txBox="1"/>
          <p:nvPr>
            <p:ph type="title"/>
          </p:nvPr>
        </p:nvSpPr>
        <p:spPr>
          <a:xfrm>
            <a:off x="1270000" y="6718300"/>
            <a:ext cx="10464800" cy="1422400"/>
          </a:xfrm>
          <a:prstGeom prst="rect">
            <a:avLst/>
          </a:prstGeom>
        </p:spPr>
        <p:txBody>
          <a:bodyPr anchor="b"/>
          <a:lstStyle/>
          <a:p>
            <a:pPr/>
            <a:r>
              <a:t>Title Text</a:t>
            </a:r>
          </a:p>
        </p:txBody>
      </p:sp>
      <p:sp>
        <p:nvSpPr>
          <p:cNvPr id="26" name="Body Level One…"/>
          <p:cNvSpPr txBox="1"/>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pic>
        <p:nvPicPr>
          <p:cNvPr id="27" name="IMG_1348.JPG" descr="IMG_1348.JPG"/>
          <p:cNvPicPr>
            <a:picLocks noChangeAspect="1"/>
          </p:cNvPicPr>
          <p:nvPr/>
        </p:nvPicPr>
        <p:blipFill>
          <a:blip r:embed="rId2">
            <a:alphaModFix amt="24418"/>
            <a:extLst/>
          </a:blip>
          <a:srcRect l="0" t="0" r="54673" b="34613"/>
          <a:stretch>
            <a:fillRect/>
          </a:stretch>
        </p:blipFill>
        <p:spPr>
          <a:xfrm>
            <a:off x="-6296" y="-957"/>
            <a:ext cx="1838164" cy="1886239"/>
          </a:xfrm>
          <a:prstGeom prst="rect">
            <a:avLst/>
          </a:prstGeom>
          <a:ln w="12700">
            <a:miter lim="400000"/>
          </a:ln>
        </p:spPr>
      </p:pic>
      <p:pic>
        <p:nvPicPr>
          <p:cNvPr id="28" name="Final love is action 5 oct 2019 transparent-01.png" descr="Final love is action 5 oct 2019 transparent-01.png"/>
          <p:cNvPicPr>
            <a:picLocks noChangeAspect="1"/>
          </p:cNvPicPr>
          <p:nvPr/>
        </p:nvPicPr>
        <p:blipFill>
          <a:blip r:embed="rId3">
            <a:extLst/>
          </a:blip>
          <a:stretch>
            <a:fillRect/>
          </a:stretch>
        </p:blipFill>
        <p:spPr>
          <a:xfrm>
            <a:off x="10946364" y="8203262"/>
            <a:ext cx="1942075" cy="1381463"/>
          </a:xfrm>
          <a:prstGeom prst="rect">
            <a:avLst/>
          </a:prstGeom>
          <a:ln w="12700">
            <a:miter lim="400000"/>
          </a:ln>
        </p:spPr>
      </p:pic>
      <p:sp>
        <p:nvSpPr>
          <p:cNvPr id="2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 Center">
    <p:spTree>
      <p:nvGrpSpPr>
        <p:cNvPr id="1" name=""/>
        <p:cNvGrpSpPr/>
        <p:nvPr/>
      </p:nvGrpSpPr>
      <p:grpSpPr>
        <a:xfrm>
          <a:off x="0" y="0"/>
          <a:ext cx="0" cy="0"/>
          <a:chOff x="0" y="0"/>
          <a:chExt cx="0" cy="0"/>
        </a:xfrm>
      </p:grpSpPr>
      <p:sp>
        <p:nvSpPr>
          <p:cNvPr id="36" name="Title Text"/>
          <p:cNvSpPr txBox="1"/>
          <p:nvPr>
            <p:ph type="title"/>
          </p:nvPr>
        </p:nvSpPr>
        <p:spPr>
          <a:xfrm>
            <a:off x="1270000" y="3225800"/>
            <a:ext cx="10464800" cy="3302000"/>
          </a:xfrm>
          <a:prstGeom prst="rect">
            <a:avLst/>
          </a:prstGeom>
        </p:spPr>
        <p:txBody>
          <a:bodyPr/>
          <a:lstStyle/>
          <a:p>
            <a:pPr/>
            <a:r>
              <a:t>Title Text</a:t>
            </a:r>
          </a:p>
        </p:txBody>
      </p:sp>
      <p:pic>
        <p:nvPicPr>
          <p:cNvPr id="37" name="IMG_1348.JPG" descr="IMG_1348.JPG"/>
          <p:cNvPicPr>
            <a:picLocks noChangeAspect="1"/>
          </p:cNvPicPr>
          <p:nvPr/>
        </p:nvPicPr>
        <p:blipFill>
          <a:blip r:embed="rId2">
            <a:alphaModFix amt="24418"/>
            <a:extLst/>
          </a:blip>
          <a:srcRect l="0" t="0" r="54673" b="34613"/>
          <a:stretch>
            <a:fillRect/>
          </a:stretch>
        </p:blipFill>
        <p:spPr>
          <a:xfrm>
            <a:off x="-6296" y="-957"/>
            <a:ext cx="1838164" cy="1886239"/>
          </a:xfrm>
          <a:prstGeom prst="rect">
            <a:avLst/>
          </a:prstGeom>
          <a:ln w="12700">
            <a:miter lim="400000"/>
          </a:ln>
        </p:spPr>
      </p:pic>
      <p:pic>
        <p:nvPicPr>
          <p:cNvPr id="38" name="Final love is action 5 oct 2019 transparent-01.png" descr="Final love is action 5 oct 2019 transparent-01.png"/>
          <p:cNvPicPr>
            <a:picLocks noChangeAspect="1"/>
          </p:cNvPicPr>
          <p:nvPr/>
        </p:nvPicPr>
        <p:blipFill>
          <a:blip r:embed="rId3">
            <a:extLst/>
          </a:blip>
          <a:stretch>
            <a:fillRect/>
          </a:stretch>
        </p:blipFill>
        <p:spPr>
          <a:xfrm>
            <a:off x="10946364" y="8203262"/>
            <a:ext cx="1942075" cy="1381463"/>
          </a:xfrm>
          <a:prstGeom prst="rect">
            <a:avLst/>
          </a:prstGeom>
          <a:ln w="12700">
            <a:miter lim="400000"/>
          </a:ln>
        </p:spPr>
      </p:pic>
      <p:sp>
        <p:nvSpPr>
          <p:cNvPr id="3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Vertical">
    <p:spTree>
      <p:nvGrpSpPr>
        <p:cNvPr id="1" name=""/>
        <p:cNvGrpSpPr/>
        <p:nvPr/>
      </p:nvGrpSpPr>
      <p:grpSpPr>
        <a:xfrm>
          <a:off x="0" y="0"/>
          <a:ext cx="0" cy="0"/>
          <a:chOff x="0" y="0"/>
          <a:chExt cx="0" cy="0"/>
        </a:xfrm>
      </p:grpSpPr>
      <p:sp>
        <p:nvSpPr>
          <p:cNvPr id="46" name="Image"/>
          <p:cNvSpPr/>
          <p:nvPr>
            <p:ph type="pic" idx="21"/>
          </p:nvPr>
        </p:nvSpPr>
        <p:spPr>
          <a:xfrm>
            <a:off x="2263775" y="613833"/>
            <a:ext cx="12401550" cy="8267701"/>
          </a:xfrm>
          <a:prstGeom prst="rect">
            <a:avLst/>
          </a:prstGeom>
        </p:spPr>
        <p:txBody>
          <a:bodyPr lIns="91439" tIns="45719" rIns="91439" bIns="45719" anchor="t">
            <a:noAutofit/>
          </a:bodyPr>
          <a:lstStyle/>
          <a:p>
            <a:pPr/>
          </a:p>
        </p:txBody>
      </p:sp>
      <p:sp>
        <p:nvSpPr>
          <p:cNvPr id="47" name="Title Text"/>
          <p:cNvSpPr txBox="1"/>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8" name="Body Level One…"/>
          <p:cNvSpPr txBox="1"/>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pic>
        <p:nvPicPr>
          <p:cNvPr id="49" name="IMG_1348.JPG" descr="IMG_1348.JPG"/>
          <p:cNvPicPr>
            <a:picLocks noChangeAspect="1"/>
          </p:cNvPicPr>
          <p:nvPr/>
        </p:nvPicPr>
        <p:blipFill>
          <a:blip r:embed="rId2">
            <a:alphaModFix amt="24418"/>
            <a:extLst/>
          </a:blip>
          <a:srcRect l="0" t="0" r="54673" b="34613"/>
          <a:stretch>
            <a:fillRect/>
          </a:stretch>
        </p:blipFill>
        <p:spPr>
          <a:xfrm>
            <a:off x="-6296" y="-957"/>
            <a:ext cx="1838164" cy="1886239"/>
          </a:xfrm>
          <a:prstGeom prst="rect">
            <a:avLst/>
          </a:prstGeom>
          <a:ln w="12700">
            <a:miter lim="400000"/>
          </a:ln>
        </p:spPr>
      </p:pic>
      <p:pic>
        <p:nvPicPr>
          <p:cNvPr id="50" name="Final love is action 5 oct 2019 transparent-01.png" descr="Final love is action 5 oct 2019 transparent-01.png"/>
          <p:cNvPicPr>
            <a:picLocks noChangeAspect="1"/>
          </p:cNvPicPr>
          <p:nvPr/>
        </p:nvPicPr>
        <p:blipFill>
          <a:blip r:embed="rId3">
            <a:extLst/>
          </a:blip>
          <a:stretch>
            <a:fillRect/>
          </a:stretch>
        </p:blipFill>
        <p:spPr>
          <a:xfrm>
            <a:off x="10946364" y="8203262"/>
            <a:ext cx="1942075" cy="1381463"/>
          </a:xfrm>
          <a:prstGeom prst="rect">
            <a:avLst/>
          </a:prstGeom>
          <a:ln w="12700">
            <a:miter lim="400000"/>
          </a:ln>
        </p:spPr>
      </p:pic>
      <p:sp>
        <p:nvSpPr>
          <p:cNvPr id="5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58" name="Title Text"/>
          <p:cNvSpPr txBox="1"/>
          <p:nvPr>
            <p:ph type="title"/>
          </p:nvPr>
        </p:nvSpPr>
        <p:spPr>
          <a:prstGeom prst="rect">
            <a:avLst/>
          </a:prstGeom>
        </p:spPr>
        <p:txBody>
          <a:bodyPr/>
          <a:lstStyle/>
          <a:p>
            <a:pPr/>
            <a:r>
              <a:t>Title Text</a:t>
            </a:r>
          </a:p>
        </p:txBody>
      </p:sp>
      <p:sp>
        <p:nvSpPr>
          <p:cNvPr id="5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mp; Bullets">
    <p:spTree>
      <p:nvGrpSpPr>
        <p:cNvPr id="1" name=""/>
        <p:cNvGrpSpPr/>
        <p:nvPr/>
      </p:nvGrpSpPr>
      <p:grpSpPr>
        <a:xfrm>
          <a:off x="0" y="0"/>
          <a:ext cx="0" cy="0"/>
          <a:chOff x="0" y="0"/>
          <a:chExt cx="0" cy="0"/>
        </a:xfrm>
      </p:grpSpPr>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pic>
        <p:nvPicPr>
          <p:cNvPr id="68" name="IMG_1348.JPG" descr="IMG_1348.JPG"/>
          <p:cNvPicPr>
            <a:picLocks noChangeAspect="1"/>
          </p:cNvPicPr>
          <p:nvPr/>
        </p:nvPicPr>
        <p:blipFill>
          <a:blip r:embed="rId2">
            <a:alphaModFix amt="24418"/>
            <a:extLst/>
          </a:blip>
          <a:srcRect l="0" t="0" r="54673" b="34613"/>
          <a:stretch>
            <a:fillRect/>
          </a:stretch>
        </p:blipFill>
        <p:spPr>
          <a:xfrm>
            <a:off x="-6296" y="-957"/>
            <a:ext cx="1838164" cy="1886239"/>
          </a:xfrm>
          <a:prstGeom prst="rect">
            <a:avLst/>
          </a:prstGeom>
          <a:ln w="12700">
            <a:miter lim="400000"/>
          </a:ln>
        </p:spPr>
      </p:pic>
      <p:pic>
        <p:nvPicPr>
          <p:cNvPr id="69" name="Final love is action 5 oct 2019 transparent-01.png" descr="Final love is action 5 oct 2019 transparent-01.png"/>
          <p:cNvPicPr>
            <a:picLocks noChangeAspect="1"/>
          </p:cNvPicPr>
          <p:nvPr/>
        </p:nvPicPr>
        <p:blipFill>
          <a:blip r:embed="rId3">
            <a:extLst/>
          </a:blip>
          <a:stretch>
            <a:fillRect/>
          </a:stretch>
        </p:blipFill>
        <p:spPr>
          <a:xfrm>
            <a:off x="10946364" y="8203262"/>
            <a:ext cx="1942075" cy="1381463"/>
          </a:xfrm>
          <a:prstGeom prst="rect">
            <a:avLst/>
          </a:prstGeom>
          <a:ln w="12700">
            <a:miter lim="400000"/>
          </a:ln>
        </p:spPr>
      </p:pic>
      <p:sp>
        <p:nvSpPr>
          <p:cNvPr id="7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Bullets &amp; Photo">
    <p:spTree>
      <p:nvGrpSpPr>
        <p:cNvPr id="1" name=""/>
        <p:cNvGrpSpPr/>
        <p:nvPr/>
      </p:nvGrpSpPr>
      <p:grpSpPr>
        <a:xfrm>
          <a:off x="0" y="0"/>
          <a:ext cx="0" cy="0"/>
          <a:chOff x="0" y="0"/>
          <a:chExt cx="0" cy="0"/>
        </a:xfrm>
      </p:grpSpPr>
      <p:sp>
        <p:nvSpPr>
          <p:cNvPr id="77" name="Image"/>
          <p:cNvSpPr/>
          <p:nvPr>
            <p:ph type="pic" idx="21"/>
          </p:nvPr>
        </p:nvSpPr>
        <p:spPr>
          <a:xfrm>
            <a:off x="4086225" y="2586566"/>
            <a:ext cx="9429750" cy="6286501"/>
          </a:xfrm>
          <a:prstGeom prst="rect">
            <a:avLst/>
          </a:prstGeom>
        </p:spPr>
        <p:txBody>
          <a:bodyPr lIns="91439" tIns="45719" rIns="91439" bIns="45719" anchor="t">
            <a:noAutofit/>
          </a:bodyPr>
          <a:lstStyle/>
          <a:p>
            <a:pPr/>
          </a:p>
        </p:txBody>
      </p:sp>
      <p:sp>
        <p:nvSpPr>
          <p:cNvPr id="78" name="Title Text"/>
          <p:cNvSpPr txBox="1"/>
          <p:nvPr>
            <p:ph type="title"/>
          </p:nvPr>
        </p:nvSpPr>
        <p:spPr>
          <a:prstGeom prst="rect">
            <a:avLst/>
          </a:prstGeom>
        </p:spPr>
        <p:txBody>
          <a:bodyPr/>
          <a:lstStyle/>
          <a:p>
            <a:pPr/>
            <a:r>
              <a:t>Title Text</a:t>
            </a:r>
          </a:p>
        </p:txBody>
      </p:sp>
      <p:sp>
        <p:nvSpPr>
          <p:cNvPr id="79" name="Body Level One…"/>
          <p:cNvSpPr txBox="1"/>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a:r>
              <a:t>Body Level One</a:t>
            </a:r>
          </a:p>
          <a:p>
            <a:pPr lvl="1"/>
            <a:r>
              <a:t>Body Level Two</a:t>
            </a:r>
          </a:p>
          <a:p>
            <a:pPr lvl="2"/>
            <a:r>
              <a:t>Body Level Three</a:t>
            </a:r>
          </a:p>
          <a:p>
            <a:pPr lvl="3"/>
            <a:r>
              <a:t>Body Level Four</a:t>
            </a:r>
          </a:p>
          <a:p>
            <a:pPr lvl="4"/>
            <a:r>
              <a:t>Body Level Five</a:t>
            </a:r>
          </a:p>
        </p:txBody>
      </p:sp>
      <p:pic>
        <p:nvPicPr>
          <p:cNvPr id="80" name="IMG_1348.JPG" descr="IMG_1348.JPG"/>
          <p:cNvPicPr>
            <a:picLocks noChangeAspect="1"/>
          </p:cNvPicPr>
          <p:nvPr/>
        </p:nvPicPr>
        <p:blipFill>
          <a:blip r:embed="rId2">
            <a:alphaModFix amt="24418"/>
            <a:extLst/>
          </a:blip>
          <a:srcRect l="0" t="0" r="54673" b="34613"/>
          <a:stretch>
            <a:fillRect/>
          </a:stretch>
        </p:blipFill>
        <p:spPr>
          <a:xfrm>
            <a:off x="-6296" y="-957"/>
            <a:ext cx="1838164" cy="1886239"/>
          </a:xfrm>
          <a:prstGeom prst="rect">
            <a:avLst/>
          </a:prstGeom>
          <a:ln w="12700">
            <a:miter lim="400000"/>
          </a:ln>
        </p:spPr>
      </p:pic>
      <p:pic>
        <p:nvPicPr>
          <p:cNvPr id="81" name="Final love is action 5 oct 2019 transparent-01.png" descr="Final love is action 5 oct 2019 transparent-01.png"/>
          <p:cNvPicPr>
            <a:picLocks noChangeAspect="1"/>
          </p:cNvPicPr>
          <p:nvPr/>
        </p:nvPicPr>
        <p:blipFill>
          <a:blip r:embed="rId3">
            <a:extLst/>
          </a:blip>
          <a:stretch>
            <a:fillRect/>
          </a:stretch>
        </p:blipFill>
        <p:spPr>
          <a:xfrm>
            <a:off x="10946364" y="8203262"/>
            <a:ext cx="1942075" cy="1381463"/>
          </a:xfrm>
          <a:prstGeom prst="rect">
            <a:avLst/>
          </a:prstGeom>
          <a:ln w="12700">
            <a:miter lim="400000"/>
          </a:ln>
        </p:spPr>
      </p:pic>
      <p:sp>
        <p:nvSpPr>
          <p:cNvPr id="82" name="Slide Number"/>
          <p:cNvSpPr txBox="1"/>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ullets">
    <p:spTree>
      <p:nvGrpSpPr>
        <p:cNvPr id="1" name=""/>
        <p:cNvGrpSpPr/>
        <p:nvPr/>
      </p:nvGrpSpPr>
      <p:grpSpPr>
        <a:xfrm>
          <a:off x="0" y="0"/>
          <a:ext cx="0" cy="0"/>
          <a:chOff x="0" y="0"/>
          <a:chExt cx="0" cy="0"/>
        </a:xfrm>
      </p:grpSpPr>
      <p:sp>
        <p:nvSpPr>
          <p:cNvPr id="89" name="Body Level One…"/>
          <p:cNvSpPr txBox="1"/>
          <p:nvPr>
            <p:ph type="body" idx="1"/>
          </p:nvPr>
        </p:nvSpPr>
        <p:spPr>
          <a:xfrm>
            <a:off x="952500" y="1270000"/>
            <a:ext cx="11099800" cy="7213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pic>
        <p:nvPicPr>
          <p:cNvPr id="90" name="IMG_1348.JPG" descr="IMG_1348.JPG"/>
          <p:cNvPicPr>
            <a:picLocks noChangeAspect="1"/>
          </p:cNvPicPr>
          <p:nvPr/>
        </p:nvPicPr>
        <p:blipFill>
          <a:blip r:embed="rId2">
            <a:alphaModFix amt="24418"/>
            <a:extLst/>
          </a:blip>
          <a:srcRect l="0" t="0" r="54673" b="34613"/>
          <a:stretch>
            <a:fillRect/>
          </a:stretch>
        </p:blipFill>
        <p:spPr>
          <a:xfrm>
            <a:off x="-6296" y="-957"/>
            <a:ext cx="1838164" cy="1886239"/>
          </a:xfrm>
          <a:prstGeom prst="rect">
            <a:avLst/>
          </a:prstGeom>
          <a:ln w="12700">
            <a:miter lim="400000"/>
          </a:ln>
        </p:spPr>
      </p:pic>
      <p:pic>
        <p:nvPicPr>
          <p:cNvPr id="91" name="Final love is action 5 oct 2019 transparent-01.png" descr="Final love is action 5 oct 2019 transparent-01.png"/>
          <p:cNvPicPr>
            <a:picLocks noChangeAspect="1"/>
          </p:cNvPicPr>
          <p:nvPr/>
        </p:nvPicPr>
        <p:blipFill>
          <a:blip r:embed="rId3">
            <a:extLst/>
          </a:blip>
          <a:stretch>
            <a:fillRect/>
          </a:stretch>
        </p:blipFill>
        <p:spPr>
          <a:xfrm>
            <a:off x="10946364" y="8203262"/>
            <a:ext cx="1942075" cy="1381463"/>
          </a:xfrm>
          <a:prstGeom prst="rect">
            <a:avLst/>
          </a:prstGeom>
          <a:ln w="12700">
            <a:miter lim="400000"/>
          </a:ln>
        </p:spPr>
      </p:pic>
      <p:sp>
        <p:nvSpPr>
          <p:cNvPr id="9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3 Up">
    <p:spTree>
      <p:nvGrpSpPr>
        <p:cNvPr id="1" name=""/>
        <p:cNvGrpSpPr/>
        <p:nvPr/>
      </p:nvGrpSpPr>
      <p:grpSpPr>
        <a:xfrm>
          <a:off x="0" y="0"/>
          <a:ext cx="0" cy="0"/>
          <a:chOff x="0" y="0"/>
          <a:chExt cx="0" cy="0"/>
        </a:xfrm>
      </p:grpSpPr>
      <p:sp>
        <p:nvSpPr>
          <p:cNvPr id="99" name="Image"/>
          <p:cNvSpPr/>
          <p:nvPr>
            <p:ph type="pic" sz="quarter" idx="21"/>
          </p:nvPr>
        </p:nvSpPr>
        <p:spPr>
          <a:xfrm>
            <a:off x="6680200" y="5029200"/>
            <a:ext cx="6054748" cy="4038600"/>
          </a:xfrm>
          <a:prstGeom prst="rect">
            <a:avLst/>
          </a:prstGeom>
        </p:spPr>
        <p:txBody>
          <a:bodyPr lIns="91439" tIns="45719" rIns="91439" bIns="45719" anchor="t">
            <a:noAutofit/>
          </a:bodyPr>
          <a:lstStyle/>
          <a:p>
            <a:pPr/>
          </a:p>
        </p:txBody>
      </p:sp>
      <p:sp>
        <p:nvSpPr>
          <p:cNvPr id="100" name="Image"/>
          <p:cNvSpPr/>
          <p:nvPr>
            <p:ph type="pic" sz="quarter" idx="22"/>
          </p:nvPr>
        </p:nvSpPr>
        <p:spPr>
          <a:xfrm>
            <a:off x="6502400" y="889000"/>
            <a:ext cx="5867400" cy="3911601"/>
          </a:xfrm>
          <a:prstGeom prst="rect">
            <a:avLst/>
          </a:prstGeom>
        </p:spPr>
        <p:txBody>
          <a:bodyPr lIns="91439" tIns="45719" rIns="91439" bIns="45719" anchor="t">
            <a:noAutofit/>
          </a:bodyPr>
          <a:lstStyle/>
          <a:p>
            <a:pPr/>
          </a:p>
        </p:txBody>
      </p:sp>
      <p:sp>
        <p:nvSpPr>
          <p:cNvPr id="101" name="Image"/>
          <p:cNvSpPr/>
          <p:nvPr>
            <p:ph type="pic" idx="23"/>
          </p:nvPr>
        </p:nvSpPr>
        <p:spPr>
          <a:xfrm>
            <a:off x="-2374900" y="889000"/>
            <a:ext cx="11982450" cy="7988300"/>
          </a:xfrm>
          <a:prstGeom prst="rect">
            <a:avLst/>
          </a:prstGeom>
        </p:spPr>
        <p:txBody>
          <a:bodyPr lIns="91439" tIns="45719" rIns="91439" bIns="45719" anchor="t">
            <a:noAutofit/>
          </a:bodyPr>
          <a:lstStyle/>
          <a:p>
            <a:pPr/>
          </a:p>
        </p:txBody>
      </p:sp>
      <p:pic>
        <p:nvPicPr>
          <p:cNvPr id="102" name="IMG_1348.JPG" descr="IMG_1348.JPG"/>
          <p:cNvPicPr>
            <a:picLocks noChangeAspect="1"/>
          </p:cNvPicPr>
          <p:nvPr/>
        </p:nvPicPr>
        <p:blipFill>
          <a:blip r:embed="rId2">
            <a:alphaModFix amt="24418"/>
            <a:extLst/>
          </a:blip>
          <a:srcRect l="0" t="0" r="54673" b="34613"/>
          <a:stretch>
            <a:fillRect/>
          </a:stretch>
        </p:blipFill>
        <p:spPr>
          <a:xfrm>
            <a:off x="-6296" y="-957"/>
            <a:ext cx="1838164" cy="1886239"/>
          </a:xfrm>
          <a:prstGeom prst="rect">
            <a:avLst/>
          </a:prstGeom>
          <a:ln w="12700">
            <a:miter lim="400000"/>
          </a:ln>
        </p:spPr>
      </p:pic>
      <p:pic>
        <p:nvPicPr>
          <p:cNvPr id="103" name="Final love is action 5 oct 2019 transparent-01.png" descr="Final love is action 5 oct 2019 transparent-01.png"/>
          <p:cNvPicPr>
            <a:picLocks noChangeAspect="1"/>
          </p:cNvPicPr>
          <p:nvPr/>
        </p:nvPicPr>
        <p:blipFill>
          <a:blip r:embed="rId3">
            <a:extLst/>
          </a:blip>
          <a:stretch>
            <a:fillRect/>
          </a:stretch>
        </p:blipFill>
        <p:spPr>
          <a:xfrm>
            <a:off x="10946364" y="8203262"/>
            <a:ext cx="1942075" cy="1381463"/>
          </a:xfrm>
          <a:prstGeom prst="rect">
            <a:avLst/>
          </a:prstGeom>
          <a:ln w="12700">
            <a:miter lim="400000"/>
          </a:ln>
        </p:spPr>
      </p:pic>
      <p:sp>
        <p:nvSpPr>
          <p:cNvPr id="10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 Id="rId16" Type="http://schemas.openxmlformats.org/officeDocument/2006/relationships/slideLayout" Target="../slideLayouts/slideLayout13.xml"/><Relationship Id="rId17"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pic>
        <p:nvPicPr>
          <p:cNvPr id="3" name="IMG_1348.JPG" descr="IMG_1348.JPG"/>
          <p:cNvPicPr>
            <a:picLocks noChangeAspect="1"/>
          </p:cNvPicPr>
          <p:nvPr/>
        </p:nvPicPr>
        <p:blipFill>
          <a:blip r:embed="rId2">
            <a:alphaModFix amt="24418"/>
            <a:extLst/>
          </a:blip>
          <a:srcRect l="0" t="0" r="54673" b="34613"/>
          <a:stretch>
            <a:fillRect/>
          </a:stretch>
        </p:blipFill>
        <p:spPr>
          <a:xfrm>
            <a:off x="-6296" y="-957"/>
            <a:ext cx="1838164" cy="1886239"/>
          </a:xfrm>
          <a:prstGeom prst="rect">
            <a:avLst/>
          </a:prstGeom>
          <a:ln w="12700">
            <a:miter lim="400000"/>
          </a:ln>
        </p:spPr>
      </p:pic>
      <p:pic>
        <p:nvPicPr>
          <p:cNvPr id="4" name="Final love is action 5 oct 2019 transparent-01.png" descr="Final love is action 5 oct 2019 transparent-01.png"/>
          <p:cNvPicPr>
            <a:picLocks noChangeAspect="1"/>
          </p:cNvPicPr>
          <p:nvPr/>
        </p:nvPicPr>
        <p:blipFill>
          <a:blip r:embed="rId3">
            <a:extLst/>
          </a:blip>
          <a:stretch>
            <a:fillRect/>
          </a:stretch>
        </p:blipFill>
        <p:spPr>
          <a:xfrm>
            <a:off x="10946364" y="8203262"/>
            <a:ext cx="1942075" cy="1381463"/>
          </a:xfrm>
          <a:prstGeom prst="rect">
            <a:avLst/>
          </a:prstGeom>
          <a:ln w="12700">
            <a:miter lim="400000"/>
          </a:ln>
        </p:spPr>
      </p:pic>
      <p:sp>
        <p:nvSpPr>
          <p:cNvPr id="5" name="Body Level One…"/>
          <p:cNvSpPr txBox="1"/>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6" name="Slide Number"/>
          <p:cNvSpPr txBox="1"/>
          <p:nvPr>
            <p:ph type="sldNum" sz="quarter" idx="2"/>
          </p:nvPr>
        </p:nvSpPr>
        <p:spPr>
          <a:xfrm>
            <a:off x="6328884" y="9296400"/>
            <a:ext cx="340259" cy="324308"/>
          </a:xfrm>
          <a:prstGeom prst="rect">
            <a:avLst/>
          </a:prstGeom>
          <a:ln w="12700">
            <a:miter lim="400000"/>
          </a:ln>
        </p:spPr>
        <p:txBody>
          <a:bodyPr wrap="none" lIns="50800" tIns="50800" rIns="50800" bIns="50800">
            <a:spAutoFit/>
          </a:bodyPr>
          <a:lstStyle>
            <a:lvl1pPr>
              <a:defRPr b="0" sz="1600">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1pPr>
      <a:lvl2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2pPr>
      <a:lvl3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3pPr>
      <a:lvl4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4pPr>
      <a:lvl5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5pPr>
      <a:lvl6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6pPr>
      <a:lvl7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7pPr>
      <a:lvl8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8pPr>
      <a:lvl9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1pPr>
      <a:lvl2pPr marL="0" marR="0" indent="2286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2pPr>
      <a:lvl3pPr marL="0" marR="0" indent="4572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3pPr>
      <a:lvl4pPr marL="0" marR="0" indent="6858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4pPr>
      <a:lvl5pPr marL="0" marR="0" indent="9144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5pPr>
      <a:lvl6pPr marL="0" marR="0" indent="11430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6pPr>
      <a:lvl7pPr marL="0" marR="0" indent="13716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7pPr>
      <a:lvl8pPr marL="0" marR="0" indent="16002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8pPr>
      <a:lvl9pPr marL="0" marR="0" indent="18288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www.loveisactioncommunityinitiative.org" TargetMode="External"/><Relationship Id="rId3" Type="http://schemas.openxmlformats.org/officeDocument/2006/relationships/image" Target="../media/image2.jpeg"/><Relationship Id="rId4" Type="http://schemas.openxmlformats.org/officeDocument/2006/relationships/image" Target="../media/image2.png"/><Relationship Id="rId5" Type="http://schemas.openxmlformats.org/officeDocument/2006/relationships/hyperlink" Target="http://www.loveisaction.com" TargetMode="External"/></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loveisaction.com" TargetMode="External"/></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loveisaction.com" TargetMode="External"/></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loveisaction.com" TargetMode="External"/></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loveisaction.com" TargetMode="External"/></Relationships>

</file>

<file path=ppt/slides/_rels/slide14.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hyperlink" Target="http://www.safe-families.org" TargetMode="External"/><Relationship Id="rId3" Type="http://schemas.openxmlformats.org/officeDocument/2006/relationships/image" Target="../media/image3.jpeg"/><Relationship Id="rId4" Type="http://schemas.openxmlformats.org/officeDocument/2006/relationships/hyperlink" Target="http://www.royalfamilykids.org" TargetMode="External"/><Relationship Id="rId5" Type="http://schemas.openxmlformats.org/officeDocument/2006/relationships/image" Target="../media/image4.jpeg"/><Relationship Id="rId6" Type="http://schemas.openxmlformats.org/officeDocument/2006/relationships/hyperlink" Target="http://www.fostercarecloset.org" TargetMode="External"/><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hyperlink" Target="http://www.thefosterhaven.org" TargetMode="External"/><Relationship Id="rId10" Type="http://schemas.openxmlformats.org/officeDocument/2006/relationships/image" Target="../media/image5.jpeg"/><Relationship Id="rId11" Type="http://schemas.openxmlformats.org/officeDocument/2006/relationships/hyperlink" Target="http://www.handlewithcarewv.org" TargetMode="External"/><Relationship Id="rId12" Type="http://schemas.openxmlformats.org/officeDocument/2006/relationships/image" Target="../media/image6.jpeg"/><Relationship Id="rId13" Type="http://schemas.openxmlformats.org/officeDocument/2006/relationships/hyperlink" Target="http://www.obria.org" TargetMode="External"/><Relationship Id="rId14" Type="http://schemas.openxmlformats.org/officeDocument/2006/relationships/image" Target="../media/image7.jpeg"/><Relationship Id="rId15" Type="http://schemas.openxmlformats.org/officeDocument/2006/relationships/hyperlink" Target="http://www.yourrealsuccess.org" TargetMode="External"/><Relationship Id="rId16" Type="http://schemas.openxmlformats.org/officeDocument/2006/relationships/image" Target="../media/image8.jpeg"/><Relationship Id="rId17" Type="http://schemas.openxmlformats.org/officeDocument/2006/relationships/hyperlink" Target="http://www.wvgamechanger.com" TargetMode="External"/><Relationship Id="rId18" Type="http://schemas.openxmlformats.org/officeDocument/2006/relationships/image" Target="../media/image4.png"/><Relationship Id="rId19" Type="http://schemas.openxmlformats.org/officeDocument/2006/relationships/hyperlink" Target="http://www.teenleadershipfoundation.org" TargetMode="External"/><Relationship Id="rId20" Type="http://schemas.openxmlformats.org/officeDocument/2006/relationships/image" Target="../media/image5.png"/><Relationship Id="rId21" Type="http://schemas.openxmlformats.org/officeDocument/2006/relationships/hyperlink" Target="http://www.careportal.org" TargetMode="External"/><Relationship Id="rId22" Type="http://schemas.openxmlformats.org/officeDocument/2006/relationships/image" Target="../media/image6.png"/><Relationship Id="rId23" Type="http://schemas.openxmlformats.org/officeDocument/2006/relationships/hyperlink" Target="http://www.fristers.org" TargetMode="External"/><Relationship Id="rId24" Type="http://schemas.openxmlformats.org/officeDocument/2006/relationships/image" Target="../media/image9.jpeg"/><Relationship Id="rId25" Type="http://schemas.openxmlformats.org/officeDocument/2006/relationships/hyperlink" Target="http://www.woodsoncenter.org" TargetMode="External"/><Relationship Id="rId26" Type="http://schemas.openxmlformats.org/officeDocument/2006/relationships/image" Target="../media/image10.jpeg"/><Relationship Id="rId27" Type="http://schemas.openxmlformats.org/officeDocument/2006/relationships/hyperlink" Target="http://www.loveisaction.com" TargetMode="External"/></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fpaonline.org" TargetMode="External"/><Relationship Id="rId3" Type="http://schemas.openxmlformats.org/officeDocument/2006/relationships/hyperlink" Target="http://www.NFPAti.org" TargetMode="External"/><Relationship Id="rId4" Type="http://schemas.openxmlformats.org/officeDocument/2006/relationships/hyperlink" Target="http://www.loveisaction.com" TargetMode="External"/></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afe-families.org" TargetMode="External"/><Relationship Id="rId3" Type="http://schemas.openxmlformats.org/officeDocument/2006/relationships/hyperlink" Target="http://www.loveisaction.com" TargetMode="External"/></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teenleadershipfoundation.org" TargetMode="External"/><Relationship Id="rId3" Type="http://schemas.openxmlformats.org/officeDocument/2006/relationships/hyperlink" Target="http://www.loveisaction.com" TargetMode="External"/></Relationships>

</file>

<file path=ppt/slides/_rels/slide1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royalfamilykids.org" TargetMode="External"/><Relationship Id="rId3" Type="http://schemas.openxmlformats.org/officeDocument/2006/relationships/hyperlink" Target="http://www.loveisaction.com" TargetMode="External"/></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rrealsuccess.com" TargetMode="External"/><Relationship Id="rId3" Type="http://schemas.openxmlformats.org/officeDocument/2006/relationships/hyperlink" Target="http://www.loveisaction.com" TargetMode="External"/></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loveisactioncommunityinitiative.org" TargetMode="External"/><Relationship Id="rId3" Type="http://schemas.openxmlformats.org/officeDocument/2006/relationships/hyperlink" Target="http://www.successfulsurvivors.org" TargetMode="External"/><Relationship Id="rId4" Type="http://schemas.openxmlformats.org/officeDocument/2006/relationships/hyperlink" Target="http://www.loveisaction.com" TargetMode="External"/></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thefosterhaven.org" TargetMode="External"/><Relationship Id="rId3" Type="http://schemas.openxmlformats.org/officeDocument/2006/relationships/hyperlink" Target="http://www.loveisaction.com" TargetMode="External"/></Relationships>

</file>

<file path=ppt/slides/_rels/slide2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fostercarecloset.org" TargetMode="External"/><Relationship Id="rId3" Type="http://schemas.openxmlformats.org/officeDocument/2006/relationships/hyperlink" Target="http://www.loveisaction.com" TargetMode="External"/></Relationships>

</file>

<file path=ppt/slides/_rels/slide2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ccakids.org" TargetMode="External"/><Relationship Id="rId3" Type="http://schemas.openxmlformats.org/officeDocument/2006/relationships/hyperlink" Target="http://www.nfpaonline.org" TargetMode="External"/><Relationship Id="rId4" Type="http://schemas.openxmlformats.org/officeDocument/2006/relationships/hyperlink" Target="http://wvgamechanger.com" TargetMode="External"/><Relationship Id="rId5" Type="http://schemas.openxmlformats.org/officeDocument/2006/relationships/hyperlink" Target="http://www.handlewithcarewv.org" TargetMode="External"/><Relationship Id="rId6" Type="http://schemas.openxmlformats.org/officeDocument/2006/relationships/hyperlink" Target="http://www.obria.org" TargetMode="External"/><Relationship Id="rId7" Type="http://schemas.openxmlformats.org/officeDocument/2006/relationships/hyperlink" Target="http://www.loveisaction.com" TargetMode="External"/></Relationships>

</file>

<file path=ppt/slides/_rels/slide2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www.loveisactioncommunityinitiative.org" TargetMode="External"/><Relationship Id="rId3" Type="http://schemas.openxmlformats.org/officeDocument/2006/relationships/image" Target="../media/image2.jpeg"/><Relationship Id="rId4" Type="http://schemas.openxmlformats.org/officeDocument/2006/relationships/image" Target="../media/image2.png"/><Relationship Id="rId5" Type="http://schemas.openxmlformats.org/officeDocument/2006/relationships/hyperlink" Target="http://www.rhonda.org" TargetMode="External"/><Relationship Id="rId6" Type="http://schemas.openxmlformats.org/officeDocument/2006/relationships/hyperlink" Target="mailto:rhonda@successfulsurvivors.org" TargetMode="External"/><Relationship Id="rId7" Type="http://schemas.openxmlformats.org/officeDocument/2006/relationships/hyperlink" Target="http://www.loveisaction.com" TargetMode="External"/></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uccessfulsurvivors.org" TargetMode="External"/><Relationship Id="rId3" Type="http://schemas.openxmlformats.org/officeDocument/2006/relationships/hyperlink" Target="http://www.successfulsurvivorsspeakerbureau.org" TargetMode="External"/><Relationship Id="rId4" Type="http://schemas.openxmlformats.org/officeDocument/2006/relationships/hyperlink" Target="http://www.loveisaction.com" TargetMode="External"/></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LOVEISACTIONCOMMUNITYINITIATIVE.ORG" TargetMode="External"/><Relationship Id="rId3" Type="http://schemas.openxmlformats.org/officeDocument/2006/relationships/hyperlink" Target="http://www.loveisaction.com" TargetMode="External"/></Relationships>

</file>

<file path=ppt/slides/_rels/slide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loveisaction.com" TargetMode="External"/></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loveisaction.com" TargetMode="External"/></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loveisaction.com" TargetMode="External"/></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loveisaction.com" TargetMode="External"/></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loveisaction.com" TargetMode="Externa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0" name="153343DA-DEC1-455E-AD52-281FA3DB6C67.jpeg" descr="153343DA-DEC1-455E-AD52-281FA3DB6C67.jpeg">
            <a:hlinkClick r:id="rId2" invalidUrl="" action="" tgtFrame="" tooltip="" history="1" highlightClick="0" endSnd="0"/>
          </p:cNvPr>
          <p:cNvPicPr>
            <a:picLocks noChangeAspect="1"/>
          </p:cNvPicPr>
          <p:nvPr/>
        </p:nvPicPr>
        <p:blipFill>
          <a:blip r:embed="rId3">
            <a:extLst/>
          </a:blip>
          <a:srcRect l="0" t="28201" r="0" b="19726"/>
          <a:stretch>
            <a:fillRect/>
          </a:stretch>
        </p:blipFill>
        <p:spPr>
          <a:xfrm>
            <a:off x="3313509" y="1851504"/>
            <a:ext cx="6377641" cy="3320974"/>
          </a:xfrm>
          <a:prstGeom prst="rect">
            <a:avLst/>
          </a:prstGeom>
          <a:ln w="12700">
            <a:miter lim="400000"/>
          </a:ln>
        </p:spPr>
      </p:pic>
      <p:sp>
        <p:nvSpPr>
          <p:cNvPr id="161" name="is an collective impact platform between community stakeholders that is led by public and private child welfare and churches, which offer vetted programs and resources that facilitate safe methods of engagement between people who care and people who need"/>
          <p:cNvSpPr txBox="1"/>
          <p:nvPr>
            <p:ph type="title" idx="4294967295"/>
          </p:nvPr>
        </p:nvSpPr>
        <p:spPr>
          <a:xfrm>
            <a:off x="1515507" y="5571585"/>
            <a:ext cx="9973786" cy="2613338"/>
          </a:xfrm>
          <a:prstGeom prst="rect">
            <a:avLst/>
          </a:prstGeom>
        </p:spPr>
        <p:txBody>
          <a:bodyPr anchor="b"/>
          <a:lstStyle>
            <a:lvl1pPr defTabSz="268731">
              <a:defRPr sz="3036"/>
            </a:lvl1pPr>
          </a:lstStyle>
          <a:p>
            <a:pPr/>
            <a:r>
              <a:t>is an collective impact platform between community stakeholders that is led by public and private child welfare and churches, which offer vetted programs and resources that facilitate safe methods of engagement between people who care and people who need care</a:t>
            </a:r>
          </a:p>
        </p:txBody>
      </p:sp>
      <p:pic>
        <p:nvPicPr>
          <p:cNvPr id="162" name="LIACI LOVE IS ACTION LOGO TRANSPARENT.png" descr="LIACI LOVE IS ACTION LOGO TRANSPARENT.png"/>
          <p:cNvPicPr>
            <a:picLocks noChangeAspect="1"/>
          </p:cNvPicPr>
          <p:nvPr/>
        </p:nvPicPr>
        <p:blipFill>
          <a:blip r:embed="rId4">
            <a:extLst/>
          </a:blip>
          <a:stretch>
            <a:fillRect/>
          </a:stretch>
        </p:blipFill>
        <p:spPr>
          <a:xfrm>
            <a:off x="10890635" y="8570852"/>
            <a:ext cx="1895402" cy="842402"/>
          </a:xfrm>
          <a:prstGeom prst="rect">
            <a:avLst/>
          </a:prstGeom>
          <a:ln w="12700">
            <a:miter lim="400000"/>
          </a:ln>
        </p:spPr>
      </p:pic>
      <p:sp>
        <p:nvSpPr>
          <p:cNvPr id="163" name="www.loveisaction.com"/>
          <p:cNvSpPr txBox="1"/>
          <p:nvPr/>
        </p:nvSpPr>
        <p:spPr>
          <a:xfrm>
            <a:off x="10767567" y="9392876"/>
            <a:ext cx="2141538" cy="32355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39687" defTabSz="914400">
              <a:buClr>
                <a:srgbClr val="0433FF"/>
              </a:buClr>
              <a:defRPr b="0" sz="1600" u="sng">
                <a:solidFill>
                  <a:srgbClr val="011477"/>
                </a:solidFill>
                <a:uFill>
                  <a:solidFill>
                    <a:srgbClr val="0433FF"/>
                  </a:solidFill>
                </a:uFill>
                <a:latin typeface="Arial"/>
                <a:ea typeface="Arial"/>
                <a:cs typeface="Arial"/>
                <a:sym typeface="Arial"/>
                <a:hlinkClick r:id="rId5" invalidUrl="" action="" tgtFrame="" tooltip="" history="1" highlightClick="0" endSnd="0"/>
              </a:defRPr>
            </a:lvl1pPr>
          </a:lstStyle>
          <a:p>
            <a:pPr>
              <a:defRPr u="none">
                <a:uFill>
                  <a:solidFill>
                    <a:srgbClr val="000000"/>
                  </a:solidFill>
                </a:uFill>
              </a:defRPr>
            </a:pPr>
            <a:r>
              <a:rPr u="sng">
                <a:uFill>
                  <a:solidFill>
                    <a:srgbClr val="0433FF"/>
                  </a:solidFill>
                </a:uFill>
                <a:hlinkClick r:id="rId5" invalidUrl="" action="" tgtFrame="" tooltip="" history="1" highlightClick="0" endSnd="0"/>
              </a:rPr>
              <a:t>www.loveisaction.com</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0" name="Christ-centered child welfare organizations are relationship-based.…"/>
          <p:cNvSpPr txBox="1"/>
          <p:nvPr>
            <p:ph type="title"/>
          </p:nvPr>
        </p:nvSpPr>
        <p:spPr>
          <a:xfrm>
            <a:off x="1351126" y="2092682"/>
            <a:ext cx="10302548" cy="5568236"/>
          </a:xfrm>
          <a:prstGeom prst="rect">
            <a:avLst/>
          </a:prstGeom>
        </p:spPr>
        <p:txBody>
          <a:bodyPr/>
          <a:lstStyle/>
          <a:p>
            <a:pPr defTabSz="262889">
              <a:defRPr b="1" sz="4410">
                <a:latin typeface="Helvetica Neue"/>
                <a:ea typeface="Helvetica Neue"/>
                <a:cs typeface="Helvetica Neue"/>
                <a:sym typeface="Helvetica Neue"/>
              </a:defRPr>
            </a:pPr>
            <a:r>
              <a:t>Christ-centered child welfare organizations are relationship-based. </a:t>
            </a:r>
          </a:p>
          <a:p>
            <a:pPr defTabSz="262889">
              <a:defRPr sz="3600"/>
            </a:pPr>
          </a:p>
          <a:p>
            <a:pPr defTabSz="262889">
              <a:defRPr sz="3600"/>
            </a:pPr>
            <a:r>
              <a:t>Staff and foster parent turnover rates are lower than in the average child welfare organization. The average length of stay for children in care is longer than the national average. Consequently, there are fewer breaks in relationship, which is the #1 cause of tragedy in child welfare</a:t>
            </a:r>
          </a:p>
        </p:txBody>
      </p:sp>
      <p:sp>
        <p:nvSpPr>
          <p:cNvPr id="191" name="www.loveisaction.com"/>
          <p:cNvSpPr txBox="1"/>
          <p:nvPr/>
        </p:nvSpPr>
        <p:spPr>
          <a:xfrm>
            <a:off x="10846632" y="9377698"/>
            <a:ext cx="2141538" cy="32355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39687" defTabSz="914400">
              <a:buClr>
                <a:srgbClr val="0433FF"/>
              </a:buClr>
              <a:defRPr b="0" sz="1600" u="sng">
                <a:solidFill>
                  <a:srgbClr val="011477"/>
                </a:solidFill>
                <a:uFill>
                  <a:solidFill>
                    <a:srgbClr val="0433FF"/>
                  </a:solidFill>
                </a:uFill>
                <a:latin typeface="Arial"/>
                <a:ea typeface="Arial"/>
                <a:cs typeface="Arial"/>
                <a:sym typeface="Arial"/>
                <a:hlinkClick r:id="rId2" invalidUrl="" action="" tgtFrame="" tooltip="" history="1" highlightClick="0" endSnd="0"/>
              </a:defRPr>
            </a:lvl1pPr>
          </a:lstStyle>
          <a:p>
            <a:pPr>
              <a:defRPr u="none">
                <a:uFill>
                  <a:solidFill>
                    <a:srgbClr val="000000"/>
                  </a:solidFill>
                </a:uFill>
              </a:defRPr>
            </a:pPr>
            <a:r>
              <a:rPr u="sng">
                <a:uFill>
                  <a:solidFill>
                    <a:srgbClr val="0433FF"/>
                  </a:solidFill>
                </a:uFill>
                <a:hlinkClick r:id="rId2" invalidUrl="" action="" tgtFrame="" tooltip="" history="1" highlightClick="0" endSnd="0"/>
              </a:rPr>
              <a:t>www.loveisaction.com</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3" name="Love Is Action is a platform which gives community stakeholders opportunities for engagement in ways that are in addition to the typical options of monetary donations, fostering, and adopting"/>
          <p:cNvSpPr txBox="1"/>
          <p:nvPr>
            <p:ph type="title"/>
          </p:nvPr>
        </p:nvSpPr>
        <p:spPr>
          <a:xfrm>
            <a:off x="1644200" y="3259221"/>
            <a:ext cx="9716400" cy="3235158"/>
          </a:xfrm>
          <a:prstGeom prst="rect">
            <a:avLst/>
          </a:prstGeom>
        </p:spPr>
        <p:txBody>
          <a:bodyPr/>
          <a:lstStyle>
            <a:lvl1pPr defTabSz="286258">
              <a:defRPr sz="3920"/>
            </a:lvl1pPr>
          </a:lstStyle>
          <a:p>
            <a:pPr/>
            <a:r>
              <a:t>Love Is Action is a platform which gives community stakeholders opportunities for engagement in ways that are in addition to the typical options of monetary donations, fostering, and adopting</a:t>
            </a:r>
          </a:p>
        </p:txBody>
      </p:sp>
      <p:sp>
        <p:nvSpPr>
          <p:cNvPr id="194" name="www.loveisaction.com"/>
          <p:cNvSpPr txBox="1"/>
          <p:nvPr/>
        </p:nvSpPr>
        <p:spPr>
          <a:xfrm>
            <a:off x="10846632" y="9377698"/>
            <a:ext cx="2141538" cy="32355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39687" defTabSz="914400">
              <a:buClr>
                <a:srgbClr val="0433FF"/>
              </a:buClr>
              <a:defRPr b="0" sz="1600" u="sng">
                <a:solidFill>
                  <a:srgbClr val="011477"/>
                </a:solidFill>
                <a:uFill>
                  <a:solidFill>
                    <a:srgbClr val="0433FF"/>
                  </a:solidFill>
                </a:uFill>
                <a:latin typeface="Arial"/>
                <a:ea typeface="Arial"/>
                <a:cs typeface="Arial"/>
                <a:sym typeface="Arial"/>
                <a:hlinkClick r:id="rId2" invalidUrl="" action="" tgtFrame="" tooltip="" history="1" highlightClick="0" endSnd="0"/>
              </a:defRPr>
            </a:lvl1pPr>
          </a:lstStyle>
          <a:p>
            <a:pPr>
              <a:defRPr u="none">
                <a:uFill>
                  <a:solidFill>
                    <a:srgbClr val="000000"/>
                  </a:solidFill>
                </a:uFill>
              </a:defRPr>
            </a:pPr>
            <a:r>
              <a:rPr u="sng">
                <a:uFill>
                  <a:solidFill>
                    <a:srgbClr val="0433FF"/>
                  </a:solidFill>
                </a:uFill>
                <a:hlinkClick r:id="rId2" invalidUrl="" action="" tgtFrame="" tooltip="" history="1" highlightClick="0" endSnd="0"/>
              </a:rPr>
              <a:t>www.loveisaction.com</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6" name="Neighbors can…"/>
          <p:cNvSpPr txBox="1"/>
          <p:nvPr>
            <p:ph type="title"/>
          </p:nvPr>
        </p:nvSpPr>
        <p:spPr>
          <a:xfrm>
            <a:off x="1644200" y="2365304"/>
            <a:ext cx="9716400" cy="5022992"/>
          </a:xfrm>
          <a:prstGeom prst="rect">
            <a:avLst/>
          </a:prstGeom>
        </p:spPr>
        <p:txBody>
          <a:bodyPr/>
          <a:lstStyle/>
          <a:p>
            <a:pPr defTabSz="332993">
              <a:defRPr sz="4560"/>
            </a:pPr>
            <a:r>
              <a:t>Neighbors can </a:t>
            </a:r>
          </a:p>
          <a:p>
            <a:pPr defTabSz="332993">
              <a:defRPr sz="4560"/>
            </a:pPr>
            <a:r>
              <a:t>“adopt a social worker”</a:t>
            </a:r>
          </a:p>
          <a:p>
            <a:pPr defTabSz="332993">
              <a:defRPr sz="4560"/>
            </a:pPr>
            <a:r>
              <a:t>“adopt a foster family”</a:t>
            </a:r>
          </a:p>
          <a:p>
            <a:pPr defTabSz="332993">
              <a:defRPr sz="4560"/>
            </a:pPr>
            <a:r>
              <a:t>provide respite care</a:t>
            </a:r>
          </a:p>
          <a:p>
            <a:pPr defTabSz="332993">
              <a:defRPr sz="4560"/>
            </a:pPr>
            <a:r>
              <a:t>provide goods and services like hair cuts, car maintenance, provide transportation, and so much more.</a:t>
            </a:r>
          </a:p>
        </p:txBody>
      </p:sp>
      <p:sp>
        <p:nvSpPr>
          <p:cNvPr id="197" name="www.loveisaction.com"/>
          <p:cNvSpPr txBox="1"/>
          <p:nvPr/>
        </p:nvSpPr>
        <p:spPr>
          <a:xfrm>
            <a:off x="10846632" y="9377698"/>
            <a:ext cx="2141538" cy="32355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39687" defTabSz="914400">
              <a:buClr>
                <a:srgbClr val="0433FF"/>
              </a:buClr>
              <a:defRPr b="0" sz="1600" u="sng">
                <a:solidFill>
                  <a:srgbClr val="011477"/>
                </a:solidFill>
                <a:uFill>
                  <a:solidFill>
                    <a:srgbClr val="0433FF"/>
                  </a:solidFill>
                </a:uFill>
                <a:latin typeface="Arial"/>
                <a:ea typeface="Arial"/>
                <a:cs typeface="Arial"/>
                <a:sym typeface="Arial"/>
                <a:hlinkClick r:id="rId2" invalidUrl="" action="" tgtFrame="" tooltip="" history="1" highlightClick="0" endSnd="0"/>
              </a:defRPr>
            </a:lvl1pPr>
          </a:lstStyle>
          <a:p>
            <a:pPr>
              <a:defRPr u="none">
                <a:uFill>
                  <a:solidFill>
                    <a:srgbClr val="000000"/>
                  </a:solidFill>
                </a:uFill>
              </a:defRPr>
            </a:pPr>
            <a:r>
              <a:rPr u="sng">
                <a:uFill>
                  <a:solidFill>
                    <a:srgbClr val="0433FF"/>
                  </a:solidFill>
                </a:uFill>
                <a:hlinkClick r:id="rId2" invalidUrl="" action="" tgtFrame="" tooltip="" history="1" highlightClick="0" endSnd="0"/>
              </a:rPr>
              <a:t>www.loveisaction.com</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9" name="With the support of national corporate sponsors, we can encourage involvement from people who have never connected with your organization"/>
          <p:cNvSpPr txBox="1"/>
          <p:nvPr>
            <p:ph type="title"/>
          </p:nvPr>
        </p:nvSpPr>
        <p:spPr>
          <a:xfrm>
            <a:off x="1126669" y="2365304"/>
            <a:ext cx="10751462" cy="5022992"/>
          </a:xfrm>
          <a:prstGeom prst="rect">
            <a:avLst/>
          </a:prstGeom>
        </p:spPr>
        <p:txBody>
          <a:bodyPr/>
          <a:lstStyle>
            <a:lvl1pPr defTabSz="397256">
              <a:defRPr sz="5440"/>
            </a:lvl1pPr>
          </a:lstStyle>
          <a:p>
            <a:pPr/>
            <a:r>
              <a:t>With the support of national corporate sponsors, we can encourage involvement from people who have never connected with your organization </a:t>
            </a:r>
          </a:p>
        </p:txBody>
      </p:sp>
      <p:sp>
        <p:nvSpPr>
          <p:cNvPr id="200" name="www.loveisaction.com"/>
          <p:cNvSpPr txBox="1"/>
          <p:nvPr/>
        </p:nvSpPr>
        <p:spPr>
          <a:xfrm>
            <a:off x="10846632" y="9377698"/>
            <a:ext cx="2141538" cy="32355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39687" defTabSz="914400">
              <a:buClr>
                <a:srgbClr val="0433FF"/>
              </a:buClr>
              <a:defRPr b="0" sz="1600" u="sng">
                <a:solidFill>
                  <a:srgbClr val="011477"/>
                </a:solidFill>
                <a:uFill>
                  <a:solidFill>
                    <a:srgbClr val="0433FF"/>
                  </a:solidFill>
                </a:uFill>
                <a:latin typeface="Arial"/>
                <a:ea typeface="Arial"/>
                <a:cs typeface="Arial"/>
                <a:sym typeface="Arial"/>
                <a:hlinkClick r:id="rId2" invalidUrl="" action="" tgtFrame="" tooltip="" history="1" highlightClick="0" endSnd="0"/>
              </a:defRPr>
            </a:lvl1pPr>
          </a:lstStyle>
          <a:p>
            <a:pPr>
              <a:defRPr u="none">
                <a:uFill>
                  <a:solidFill>
                    <a:srgbClr val="000000"/>
                  </a:solidFill>
                </a:uFill>
              </a:defRPr>
            </a:pPr>
            <a:r>
              <a:rPr u="sng">
                <a:uFill>
                  <a:solidFill>
                    <a:srgbClr val="0433FF"/>
                  </a:solidFill>
                </a:uFill>
                <a:hlinkClick r:id="rId2" invalidUrl="" action="" tgtFrame="" tooltip="" history="1" highlightClick="0" endSnd="0"/>
              </a:rPr>
              <a:t>www.loveisaction.com</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graphicFrame>
        <p:nvGraphicFramePr>
          <p:cNvPr id="202" name="Table"/>
          <p:cNvGraphicFramePr/>
          <p:nvPr/>
        </p:nvGraphicFramePr>
        <p:xfrm>
          <a:off x="554602" y="2883211"/>
          <a:ext cx="11933696" cy="5674882"/>
        </p:xfrm>
        <a:graphic xmlns:a="http://schemas.openxmlformats.org/drawingml/2006/main">
          <a:graphicData uri="http://schemas.openxmlformats.org/drawingml/2006/table">
            <a:tbl>
              <a:tblPr firstCol="0" firstRow="0" lastCol="0" lastRow="0" bandCol="0" bandRow="0" rtl="0">
                <a:tableStyleId>{2708684C-4D16-4618-839F-0558EEFCDFE6}</a:tableStyleId>
              </a:tblPr>
              <a:tblGrid>
                <a:gridCol w="2973898"/>
                <a:gridCol w="2973898"/>
                <a:gridCol w="2973898"/>
                <a:gridCol w="2973898"/>
              </a:tblGrid>
              <a:tr h="456290">
                <a:tc>
                  <a:txBody>
                    <a:bodyPr/>
                    <a:lstStyle/>
                    <a:p>
                      <a:pPr defTabSz="914400">
                        <a:defRPr sz="1800"/>
                      </a:pPr>
                      <a:r>
                        <a:rPr b="1" sz="2600">
                          <a:solidFill>
                            <a:srgbClr val="00882B"/>
                          </a:solidFill>
                          <a:latin typeface="Helvetica"/>
                          <a:ea typeface="Helvetica"/>
                          <a:cs typeface="Helvetica"/>
                          <a:sym typeface="Helvetica"/>
                        </a:rPr>
                        <a:t>Prevention</a:t>
                      </a:r>
                    </a:p>
                  </a:txBody>
                  <a:tcPr marL="50800" marR="50800" marT="50800" marB="50800" anchor="ctr" anchorCtr="0"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tcPr>
                </a:tc>
                <a:tc>
                  <a:txBody>
                    <a:bodyPr/>
                    <a:lstStyle/>
                    <a:p>
                      <a:pPr defTabSz="914400">
                        <a:defRPr sz="1800"/>
                      </a:pPr>
                      <a:r>
                        <a:rPr b="1" sz="2600">
                          <a:solidFill>
                            <a:srgbClr val="00882B"/>
                          </a:solidFill>
                          <a:latin typeface="Helvetica"/>
                          <a:ea typeface="Helvetica"/>
                          <a:cs typeface="Helvetica"/>
                          <a:sym typeface="Helvetica"/>
                        </a:rPr>
                        <a:t>Supportive Intervention</a:t>
                      </a:r>
                    </a:p>
                  </a:txBody>
                  <a:tcPr marL="50800" marR="50800" marT="50800" marB="50800" anchor="ctr" anchorCtr="0"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tcPr>
                </a:tc>
                <a:tc>
                  <a:txBody>
                    <a:bodyPr/>
                    <a:lstStyle/>
                    <a:p>
                      <a:pPr defTabSz="914400">
                        <a:defRPr sz="1800"/>
                      </a:pPr>
                      <a:r>
                        <a:rPr b="1" sz="2600">
                          <a:solidFill>
                            <a:srgbClr val="00882B"/>
                          </a:solidFill>
                          <a:latin typeface="Helvetica"/>
                          <a:ea typeface="Helvetica"/>
                          <a:cs typeface="Helvetica"/>
                          <a:sym typeface="Helvetica"/>
                        </a:rPr>
                        <a:t>Mitigation</a:t>
                      </a:r>
                    </a:p>
                  </a:txBody>
                  <a:tcPr marL="50800" marR="50800" marT="50800" marB="50800" anchor="ctr" anchorCtr="0"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tcPr>
                </a:tc>
                <a:tc>
                  <a:txBody>
                    <a:bodyPr/>
                    <a:lstStyle/>
                    <a:p>
                      <a:pPr defTabSz="914400">
                        <a:defRPr sz="1800"/>
                      </a:pPr>
                      <a:r>
                        <a:rPr b="1" sz="2600">
                          <a:solidFill>
                            <a:srgbClr val="00882B"/>
                          </a:solidFill>
                          <a:latin typeface="Helvetica"/>
                          <a:ea typeface="Helvetica"/>
                          <a:cs typeface="Helvetica"/>
                          <a:sym typeface="Helvetica"/>
                        </a:rPr>
                        <a:t>Resources</a:t>
                      </a:r>
                    </a:p>
                  </a:txBody>
                  <a:tcPr marL="50800" marR="50800" marT="50800" marB="50800" anchor="ctr" anchorCtr="0"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tcPr>
                </a:tc>
              </a:tr>
              <a:tr h="1726830">
                <a:tc>
                  <a:txBody>
                    <a:bodyPr/>
                    <a:lstStyle/>
                    <a:p>
                      <a:pPr defTabSz="914400">
                        <a:defRPr sz="2600">
                          <a:latin typeface="Helvetica Light"/>
                          <a:ea typeface="Helvetica Light"/>
                          <a:cs typeface="Helvetica Light"/>
                          <a:sym typeface="Helvetica Light"/>
                        </a:defRPr>
                      </a:pPr>
                    </a:p>
                  </a:txBody>
                  <a:tcPr marL="50800" marR="50800" marT="50800" marB="50800" anchor="ctr" anchorCtr="0"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tcPr>
                </a:tc>
                <a:tc>
                  <a:txBody>
                    <a:bodyPr/>
                    <a:lstStyle/>
                    <a:p>
                      <a:pPr defTabSz="914400">
                        <a:defRPr sz="2600">
                          <a:latin typeface="Helvetica Light"/>
                          <a:ea typeface="Helvetica Light"/>
                          <a:cs typeface="Helvetica Light"/>
                          <a:sym typeface="Helvetica Light"/>
                        </a:defRPr>
                      </a:pPr>
                    </a:p>
                  </a:txBody>
                  <a:tcPr marL="50800" marR="50800" marT="50800" marB="50800" anchor="ctr" anchorCtr="0"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tcPr>
                </a:tc>
                <a:tc>
                  <a:txBody>
                    <a:bodyPr/>
                    <a:lstStyle/>
                    <a:p>
                      <a:pPr defTabSz="914400">
                        <a:defRPr sz="2600">
                          <a:latin typeface="Helvetica Light"/>
                          <a:ea typeface="Helvetica Light"/>
                          <a:cs typeface="Helvetica Light"/>
                          <a:sym typeface="Helvetica Light"/>
                        </a:defRPr>
                      </a:pPr>
                    </a:p>
                  </a:txBody>
                  <a:tcPr marL="50800" marR="50800" marT="50800" marB="50800" anchor="ctr" anchorCtr="0"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tcPr>
                </a:tc>
                <a:tc>
                  <a:txBody>
                    <a:bodyPr/>
                    <a:lstStyle/>
                    <a:p>
                      <a:pPr defTabSz="914400">
                        <a:defRPr sz="2600">
                          <a:latin typeface="Helvetica Light"/>
                          <a:ea typeface="Helvetica Light"/>
                          <a:cs typeface="Helvetica Light"/>
                          <a:sym typeface="Helvetica Light"/>
                        </a:defRPr>
                      </a:pPr>
                    </a:p>
                  </a:txBody>
                  <a:tcPr marL="50800" marR="50800" marT="50800" marB="50800" anchor="ctr" anchorCtr="0"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tcPr>
                </a:tc>
              </a:tr>
              <a:tr h="1726830">
                <a:tc>
                  <a:txBody>
                    <a:bodyPr/>
                    <a:lstStyle/>
                    <a:p>
                      <a:pPr defTabSz="914400">
                        <a:defRPr sz="2600">
                          <a:latin typeface="Helvetica Light"/>
                          <a:ea typeface="Helvetica Light"/>
                          <a:cs typeface="Helvetica Light"/>
                          <a:sym typeface="Helvetica Light"/>
                        </a:defRPr>
                      </a:pPr>
                    </a:p>
                  </a:txBody>
                  <a:tcPr marL="50800" marR="50800" marT="50800" marB="50800" anchor="ctr" anchorCtr="0"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tcPr>
                </a:tc>
                <a:tc>
                  <a:txBody>
                    <a:bodyPr/>
                    <a:lstStyle/>
                    <a:p>
                      <a:pPr defTabSz="914400">
                        <a:defRPr sz="2600">
                          <a:latin typeface="Helvetica Light"/>
                          <a:ea typeface="Helvetica Light"/>
                          <a:cs typeface="Helvetica Light"/>
                          <a:sym typeface="Helvetica Light"/>
                        </a:defRPr>
                      </a:pPr>
                    </a:p>
                  </a:txBody>
                  <a:tcPr marL="50800" marR="50800" marT="50800" marB="50800" anchor="ctr" anchorCtr="0"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tcPr>
                </a:tc>
                <a:tc>
                  <a:txBody>
                    <a:bodyPr/>
                    <a:lstStyle/>
                    <a:p>
                      <a:pPr defTabSz="914400">
                        <a:defRPr sz="2600">
                          <a:latin typeface="Helvetica Light"/>
                          <a:ea typeface="Helvetica Light"/>
                          <a:cs typeface="Helvetica Light"/>
                          <a:sym typeface="Helvetica Light"/>
                        </a:defRPr>
                      </a:pPr>
                    </a:p>
                  </a:txBody>
                  <a:tcPr marL="50800" marR="50800" marT="50800" marB="50800" anchor="ctr" anchorCtr="0"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tcPr>
                </a:tc>
                <a:tc>
                  <a:txBody>
                    <a:bodyPr/>
                    <a:lstStyle/>
                    <a:p>
                      <a:pPr defTabSz="914400">
                        <a:defRPr sz="2600">
                          <a:latin typeface="Helvetica Light"/>
                          <a:ea typeface="Helvetica Light"/>
                          <a:cs typeface="Helvetica Light"/>
                          <a:sym typeface="Helvetica Light"/>
                        </a:defRPr>
                      </a:pPr>
                    </a:p>
                  </a:txBody>
                  <a:tcPr marL="50800" marR="50800" marT="50800" marB="50800" anchor="ctr" anchorCtr="0"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tcPr>
                </a:tc>
              </a:tr>
              <a:tr h="1726830">
                <a:tc>
                  <a:txBody>
                    <a:bodyPr/>
                    <a:lstStyle/>
                    <a:p>
                      <a:pPr defTabSz="914400">
                        <a:defRPr sz="2600">
                          <a:latin typeface="Helvetica Light"/>
                          <a:ea typeface="Helvetica Light"/>
                          <a:cs typeface="Helvetica Light"/>
                          <a:sym typeface="Helvetica Light"/>
                        </a:defRPr>
                      </a:pPr>
                    </a:p>
                  </a:txBody>
                  <a:tcPr marL="50800" marR="50800" marT="50800" marB="50800" anchor="ctr" anchorCtr="0"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tcPr>
                </a:tc>
                <a:tc>
                  <a:txBody>
                    <a:bodyPr/>
                    <a:lstStyle/>
                    <a:p>
                      <a:pPr defTabSz="914400">
                        <a:defRPr sz="2600">
                          <a:latin typeface="Helvetica Light"/>
                          <a:ea typeface="Helvetica Light"/>
                          <a:cs typeface="Helvetica Light"/>
                          <a:sym typeface="Helvetica Light"/>
                        </a:defRPr>
                      </a:pPr>
                    </a:p>
                  </a:txBody>
                  <a:tcPr marL="50800" marR="50800" marT="50800" marB="50800" anchor="ctr" anchorCtr="0"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tcPr>
                </a:tc>
                <a:tc>
                  <a:txBody>
                    <a:bodyPr/>
                    <a:lstStyle/>
                    <a:p>
                      <a:pPr defTabSz="914400">
                        <a:defRPr sz="2600">
                          <a:latin typeface="Helvetica Light"/>
                          <a:ea typeface="Helvetica Light"/>
                          <a:cs typeface="Helvetica Light"/>
                          <a:sym typeface="Helvetica Light"/>
                        </a:defRPr>
                      </a:pPr>
                    </a:p>
                  </a:txBody>
                  <a:tcPr marL="50800" marR="50800" marT="50800" marB="50800" anchor="ctr" anchorCtr="0"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tcPr>
                </a:tc>
                <a:tc>
                  <a:txBody>
                    <a:bodyPr/>
                    <a:lstStyle/>
                    <a:p>
                      <a:pPr defTabSz="914400">
                        <a:defRPr sz="2600">
                          <a:latin typeface="Helvetica Light"/>
                          <a:ea typeface="Helvetica Light"/>
                          <a:cs typeface="Helvetica Light"/>
                          <a:sym typeface="Helvetica Light"/>
                        </a:defRPr>
                      </a:pPr>
                    </a:p>
                  </a:txBody>
                  <a:tcPr marL="50800" marR="50800" marT="50800" marB="50800" anchor="ctr" anchorCtr="0"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tcPr>
                </a:tc>
              </a:tr>
            </a:tbl>
          </a:graphicData>
        </a:graphic>
      </p:graphicFrame>
      <p:pic>
        <p:nvPicPr>
          <p:cNvPr id="203" name="safe families for children logo.jpg" descr="safe families for children logo.jpg">
            <a:hlinkClick r:id="rId2" invalidUrl="" action="" tgtFrame="" tooltip="" history="1" highlightClick="0" endSnd="0"/>
          </p:cNvPr>
          <p:cNvPicPr>
            <a:picLocks noChangeAspect="1"/>
          </p:cNvPicPr>
          <p:nvPr/>
        </p:nvPicPr>
        <p:blipFill>
          <a:blip r:embed="rId3">
            <a:extLst/>
          </a:blip>
          <a:srcRect l="5058" t="0" r="5058" b="0"/>
          <a:stretch>
            <a:fillRect/>
          </a:stretch>
        </p:blipFill>
        <p:spPr>
          <a:xfrm>
            <a:off x="788903" y="3552152"/>
            <a:ext cx="2363229" cy="1314601"/>
          </a:xfrm>
          <a:prstGeom prst="rect">
            <a:avLst/>
          </a:prstGeom>
          <a:ln w="12700">
            <a:miter lim="400000"/>
          </a:ln>
        </p:spPr>
      </p:pic>
      <p:pic>
        <p:nvPicPr>
          <p:cNvPr id="204" name="royal family kids logo.jpg" descr="royal family kids logo.jpg">
            <a:hlinkClick r:id="rId4" invalidUrl="" action="" tgtFrame="" tooltip="" history="1" highlightClick="0" endSnd="0"/>
          </p:cNvPr>
          <p:cNvPicPr>
            <a:picLocks noChangeAspect="1"/>
          </p:cNvPicPr>
          <p:nvPr/>
        </p:nvPicPr>
        <p:blipFill>
          <a:blip r:embed="rId5">
            <a:extLst/>
          </a:blip>
          <a:stretch>
            <a:fillRect/>
          </a:stretch>
        </p:blipFill>
        <p:spPr>
          <a:xfrm>
            <a:off x="3640314" y="3486020"/>
            <a:ext cx="2583419" cy="1446716"/>
          </a:xfrm>
          <a:prstGeom prst="rect">
            <a:avLst/>
          </a:prstGeom>
          <a:ln w="12700">
            <a:miter lim="400000"/>
          </a:ln>
        </p:spPr>
      </p:pic>
      <p:pic>
        <p:nvPicPr>
          <p:cNvPr id="205" name="foster care closet logo.png" descr="foster care closet logo.png">
            <a:hlinkClick r:id="rId6" invalidUrl="" action="" tgtFrame="" tooltip="" history="1" highlightClick="0" endSnd="0"/>
          </p:cNvPr>
          <p:cNvPicPr>
            <a:picLocks noChangeAspect="1"/>
          </p:cNvPicPr>
          <p:nvPr/>
        </p:nvPicPr>
        <p:blipFill>
          <a:blip r:embed="rId7">
            <a:extLst/>
          </a:blip>
          <a:stretch>
            <a:fillRect/>
          </a:stretch>
        </p:blipFill>
        <p:spPr>
          <a:xfrm>
            <a:off x="9686425" y="3738055"/>
            <a:ext cx="2494624" cy="942646"/>
          </a:xfrm>
          <a:prstGeom prst="rect">
            <a:avLst/>
          </a:prstGeom>
          <a:ln w="12700">
            <a:miter lim="400000"/>
          </a:ln>
        </p:spPr>
      </p:pic>
      <p:sp>
        <p:nvSpPr>
          <p:cNvPr id="206" name="Some of the vetted, proven programs that are ready to partner with you"/>
          <p:cNvSpPr txBox="1"/>
          <p:nvPr>
            <p:ph type="body" sz="quarter" idx="1"/>
          </p:nvPr>
        </p:nvSpPr>
        <p:spPr>
          <a:xfrm>
            <a:off x="140432" y="444132"/>
            <a:ext cx="12723936" cy="1949024"/>
          </a:xfrm>
          <a:prstGeom prst="rect">
            <a:avLst/>
          </a:prstGeom>
        </p:spPr>
        <p:txBody>
          <a:bodyPr lIns="50800" tIns="50800" rIns="50800" bIns="50800" anchor="ctr">
            <a:normAutofit fontScale="100000" lnSpcReduction="0"/>
          </a:bodyPr>
          <a:lstStyle>
            <a:lvl1pPr defTabSz="479044">
              <a:buClrTx/>
              <a:defRPr b="1" sz="5576">
                <a:solidFill>
                  <a:srgbClr val="005493"/>
                </a:solidFill>
                <a:uFill>
                  <a:solidFill>
                    <a:srgbClr val="3B2489"/>
                  </a:solidFill>
                </a:uFill>
                <a:latin typeface="Helvetica"/>
                <a:ea typeface="Helvetica"/>
                <a:cs typeface="Helvetica"/>
                <a:sym typeface="Helvetica"/>
              </a:defRPr>
            </a:lvl1pPr>
          </a:lstStyle>
          <a:p>
            <a:pPr/>
            <a:r>
              <a:t>Some of the vetted, proven programs that are ready to partner with you</a:t>
            </a:r>
          </a:p>
        </p:txBody>
      </p:sp>
      <p:pic>
        <p:nvPicPr>
          <p:cNvPr id="207" name="LIACI LOVE IS ACTION LOGO TRANSPARENT.png" descr="LIACI LOVE IS ACTION LOGO TRANSPARENT.png"/>
          <p:cNvPicPr>
            <a:picLocks noChangeAspect="1"/>
          </p:cNvPicPr>
          <p:nvPr/>
        </p:nvPicPr>
        <p:blipFill>
          <a:blip r:embed="rId8">
            <a:extLst/>
          </a:blip>
          <a:stretch>
            <a:fillRect/>
          </a:stretch>
        </p:blipFill>
        <p:spPr>
          <a:xfrm>
            <a:off x="10901072" y="8559893"/>
            <a:ext cx="1895402" cy="842401"/>
          </a:xfrm>
          <a:prstGeom prst="rect">
            <a:avLst/>
          </a:prstGeom>
          <a:ln w="12700">
            <a:miter lim="400000"/>
          </a:ln>
        </p:spPr>
      </p:pic>
      <p:pic>
        <p:nvPicPr>
          <p:cNvPr id="208" name="71D4E473-2C36-43B2-91A4-A072643BA6A1-L0-001.jpeg" descr="71D4E473-2C36-43B2-91A4-A072643BA6A1-L0-001.jpeg">
            <a:hlinkClick r:id="rId9" invalidUrl="" action="" tgtFrame="" tooltip="" history="1" highlightClick="0" endSnd="0"/>
          </p:cNvPr>
          <p:cNvPicPr>
            <a:picLocks noChangeAspect="1"/>
          </p:cNvPicPr>
          <p:nvPr/>
        </p:nvPicPr>
        <p:blipFill>
          <a:blip r:embed="rId10">
            <a:extLst/>
          </a:blip>
          <a:stretch>
            <a:fillRect/>
          </a:stretch>
        </p:blipFill>
        <p:spPr>
          <a:xfrm>
            <a:off x="6878680" y="3584361"/>
            <a:ext cx="2340749" cy="1250034"/>
          </a:xfrm>
          <a:prstGeom prst="rect">
            <a:avLst/>
          </a:prstGeom>
          <a:ln w="12700">
            <a:miter lim="400000"/>
          </a:ln>
        </p:spPr>
      </p:pic>
      <p:pic>
        <p:nvPicPr>
          <p:cNvPr id="209" name="8DC88E40-8332-4EED-BBDE-759B52C1A94E-L0-001.jpeg" descr="8DC88E40-8332-4EED-BBDE-759B52C1A94E-L0-001.jpeg">
            <a:hlinkClick r:id="rId11" invalidUrl="" action="" tgtFrame="" tooltip="" history="1" highlightClick="0" endSnd="0"/>
          </p:cNvPr>
          <p:cNvPicPr>
            <a:picLocks noChangeAspect="1"/>
          </p:cNvPicPr>
          <p:nvPr/>
        </p:nvPicPr>
        <p:blipFill>
          <a:blip r:embed="rId12">
            <a:extLst/>
          </a:blip>
          <a:stretch>
            <a:fillRect/>
          </a:stretch>
        </p:blipFill>
        <p:spPr>
          <a:xfrm>
            <a:off x="4382820" y="5182934"/>
            <a:ext cx="1254012" cy="1522370"/>
          </a:xfrm>
          <a:prstGeom prst="rect">
            <a:avLst/>
          </a:prstGeom>
          <a:ln w="12700">
            <a:miter lim="400000"/>
          </a:ln>
        </p:spPr>
      </p:pic>
      <p:pic>
        <p:nvPicPr>
          <p:cNvPr id="210" name="DABC05D6-E697-4309-A5D6-BB13794ACAF9-L0-001.jpeg" descr="DABC05D6-E697-4309-A5D6-BB13794ACAF9-L0-001.jpeg">
            <a:hlinkClick r:id="rId13" invalidUrl="" action="" tgtFrame="" tooltip="" history="1" highlightClick="0" endSnd="0"/>
          </p:cNvPr>
          <p:cNvPicPr>
            <a:picLocks noChangeAspect="1"/>
          </p:cNvPicPr>
          <p:nvPr/>
        </p:nvPicPr>
        <p:blipFill>
          <a:blip r:embed="rId14">
            <a:extLst/>
          </a:blip>
          <a:stretch>
            <a:fillRect/>
          </a:stretch>
        </p:blipFill>
        <p:spPr>
          <a:xfrm>
            <a:off x="6665627" y="5733610"/>
            <a:ext cx="2766855" cy="527265"/>
          </a:xfrm>
          <a:prstGeom prst="rect">
            <a:avLst/>
          </a:prstGeom>
          <a:ln w="12700">
            <a:miter lim="400000"/>
          </a:ln>
        </p:spPr>
      </p:pic>
      <p:pic>
        <p:nvPicPr>
          <p:cNvPr id="211" name="E7840B45-F716-48E2-9535-0969EF8576EF-L0-001.jpeg" descr="E7840B45-F716-48E2-9535-0969EF8576EF-L0-001.jpeg">
            <a:hlinkClick r:id="rId15" invalidUrl="" action="" tgtFrame="" tooltip="" history="1" highlightClick="0" endSnd="0"/>
          </p:cNvPr>
          <p:cNvPicPr>
            <a:picLocks noChangeAspect="1"/>
          </p:cNvPicPr>
          <p:nvPr/>
        </p:nvPicPr>
        <p:blipFill>
          <a:blip r:embed="rId16">
            <a:extLst/>
          </a:blip>
          <a:srcRect l="7236" t="24435" r="11029" b="45547"/>
          <a:stretch>
            <a:fillRect/>
          </a:stretch>
        </p:blipFill>
        <p:spPr>
          <a:xfrm>
            <a:off x="9479785" y="7265324"/>
            <a:ext cx="2907763" cy="800893"/>
          </a:xfrm>
          <a:prstGeom prst="rect">
            <a:avLst/>
          </a:prstGeom>
          <a:ln w="12700">
            <a:miter lim="400000"/>
          </a:ln>
        </p:spPr>
      </p:pic>
      <p:pic>
        <p:nvPicPr>
          <p:cNvPr id="212" name="49692746-7F3F-4E90-8698-082FECAB5DE5.png" descr="49692746-7F3F-4E90-8698-082FECAB5DE5.png">
            <a:hlinkClick r:id="rId17" invalidUrl="" action="" tgtFrame="" tooltip="" history="1" highlightClick="0" endSnd="0"/>
          </p:cNvPr>
          <p:cNvPicPr>
            <a:picLocks noChangeAspect="1"/>
          </p:cNvPicPr>
          <p:nvPr/>
        </p:nvPicPr>
        <p:blipFill>
          <a:blip r:embed="rId18">
            <a:extLst/>
          </a:blip>
          <a:stretch>
            <a:fillRect/>
          </a:stretch>
        </p:blipFill>
        <p:spPr>
          <a:xfrm>
            <a:off x="587171" y="5550575"/>
            <a:ext cx="2766855" cy="893335"/>
          </a:xfrm>
          <a:prstGeom prst="rect">
            <a:avLst/>
          </a:prstGeom>
          <a:ln w="12700">
            <a:miter lim="400000"/>
          </a:ln>
        </p:spPr>
      </p:pic>
      <p:pic>
        <p:nvPicPr>
          <p:cNvPr id="213" name="CA1ABEC1-4213-44D6-866E-E528E6E55FE4.png" descr="CA1ABEC1-4213-44D6-866E-E528E6E55FE4.png">
            <a:hlinkClick r:id="rId19" invalidUrl="" action="" tgtFrame="" tooltip="" history="1" highlightClick="0" endSnd="0"/>
          </p:cNvPr>
          <p:cNvPicPr>
            <a:picLocks noChangeAspect="1"/>
          </p:cNvPicPr>
          <p:nvPr/>
        </p:nvPicPr>
        <p:blipFill>
          <a:blip r:embed="rId20">
            <a:extLst/>
          </a:blip>
          <a:stretch>
            <a:fillRect/>
          </a:stretch>
        </p:blipFill>
        <p:spPr>
          <a:xfrm>
            <a:off x="6665627" y="7197456"/>
            <a:ext cx="2766855" cy="936632"/>
          </a:xfrm>
          <a:prstGeom prst="rect">
            <a:avLst/>
          </a:prstGeom>
          <a:ln w="12700">
            <a:miter lim="400000"/>
          </a:ln>
        </p:spPr>
      </p:pic>
      <p:pic>
        <p:nvPicPr>
          <p:cNvPr id="214" name="C1CE675C-A06A-49B6-AEDB-7CE9DA0CF483.png" descr="C1CE675C-A06A-49B6-AEDB-7CE9DA0CF483.png">
            <a:hlinkClick r:id="rId21" invalidUrl="" action="" tgtFrame="" tooltip="" history="1" highlightClick="0" endSnd="0"/>
          </p:cNvPr>
          <p:cNvPicPr>
            <a:picLocks noChangeAspect="1"/>
          </p:cNvPicPr>
          <p:nvPr/>
        </p:nvPicPr>
        <p:blipFill>
          <a:blip r:embed="rId22">
            <a:extLst/>
          </a:blip>
          <a:stretch>
            <a:fillRect/>
          </a:stretch>
        </p:blipFill>
        <p:spPr>
          <a:xfrm>
            <a:off x="9824284" y="5273885"/>
            <a:ext cx="2218906" cy="1446715"/>
          </a:xfrm>
          <a:prstGeom prst="rect">
            <a:avLst/>
          </a:prstGeom>
          <a:ln w="12700">
            <a:miter lim="400000"/>
          </a:ln>
        </p:spPr>
      </p:pic>
      <p:pic>
        <p:nvPicPr>
          <p:cNvPr id="215" name="61506274-0960-4781-B887-80ED8E52A5EB_4_5005_c.jpeg" descr="61506274-0960-4781-B887-80ED8E52A5EB_4_5005_c.jpeg">
            <a:hlinkClick r:id="rId23" invalidUrl="" action="" tgtFrame="" tooltip="" history="1" highlightClick="0" endSnd="0"/>
          </p:cNvPr>
          <p:cNvPicPr>
            <a:picLocks noChangeAspect="1"/>
          </p:cNvPicPr>
          <p:nvPr/>
        </p:nvPicPr>
        <p:blipFill>
          <a:blip r:embed="rId24">
            <a:extLst/>
          </a:blip>
          <a:stretch>
            <a:fillRect/>
          </a:stretch>
        </p:blipFill>
        <p:spPr>
          <a:xfrm>
            <a:off x="3684711" y="7277874"/>
            <a:ext cx="2494624" cy="775796"/>
          </a:xfrm>
          <a:prstGeom prst="rect">
            <a:avLst/>
          </a:prstGeom>
          <a:ln w="12700">
            <a:miter lim="400000"/>
          </a:ln>
        </p:spPr>
      </p:pic>
      <p:pic>
        <p:nvPicPr>
          <p:cNvPr id="216" name="9E13CFA2-97E0-498C-A716-EB39229ED3DD_4_5005_c.jpeg" descr="9E13CFA2-97E0-498C-A716-EB39229ED3DD_4_5005_c.jpeg">
            <a:hlinkClick r:id="rId25" invalidUrl="" action="" tgtFrame="" tooltip="" history="1" highlightClick="0" endSnd="0"/>
          </p:cNvPr>
          <p:cNvPicPr>
            <a:picLocks noChangeAspect="1"/>
          </p:cNvPicPr>
          <p:nvPr/>
        </p:nvPicPr>
        <p:blipFill>
          <a:blip r:embed="rId26">
            <a:extLst/>
          </a:blip>
          <a:stretch>
            <a:fillRect/>
          </a:stretch>
        </p:blipFill>
        <p:spPr>
          <a:xfrm>
            <a:off x="587171" y="7289151"/>
            <a:ext cx="2766855" cy="753241"/>
          </a:xfrm>
          <a:prstGeom prst="rect">
            <a:avLst/>
          </a:prstGeom>
          <a:ln w="12700">
            <a:miter lim="400000"/>
          </a:ln>
        </p:spPr>
      </p:pic>
      <p:sp>
        <p:nvSpPr>
          <p:cNvPr id="217" name="www.loveisaction.com"/>
          <p:cNvSpPr txBox="1"/>
          <p:nvPr/>
        </p:nvSpPr>
        <p:spPr>
          <a:xfrm>
            <a:off x="10778004" y="9392876"/>
            <a:ext cx="2141538" cy="32355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39687" defTabSz="914400">
              <a:buClr>
                <a:srgbClr val="0433FF"/>
              </a:buClr>
              <a:defRPr b="0" sz="1600" u="sng">
                <a:solidFill>
                  <a:srgbClr val="011477"/>
                </a:solidFill>
                <a:uFill>
                  <a:solidFill>
                    <a:srgbClr val="0433FF"/>
                  </a:solidFill>
                </a:uFill>
                <a:latin typeface="Arial"/>
                <a:ea typeface="Arial"/>
                <a:cs typeface="Arial"/>
                <a:sym typeface="Arial"/>
                <a:hlinkClick r:id="rId27" invalidUrl="" action="" tgtFrame="" tooltip="" history="1" highlightClick="0" endSnd="0"/>
              </a:defRPr>
            </a:lvl1pPr>
          </a:lstStyle>
          <a:p>
            <a:pPr>
              <a:defRPr u="none">
                <a:uFill>
                  <a:solidFill>
                    <a:srgbClr val="000000"/>
                  </a:solidFill>
                </a:uFill>
              </a:defRPr>
            </a:pPr>
            <a:r>
              <a:rPr u="sng">
                <a:uFill>
                  <a:solidFill>
                    <a:srgbClr val="0433FF"/>
                  </a:solidFill>
                </a:uFill>
                <a:hlinkClick r:id="rId27" invalidUrl="" action="" tgtFrame="" tooltip="" history="1" highlightClick="0" endSnd="0"/>
              </a:rPr>
              <a:t>www.loveisaction.com</a:t>
            </a:r>
          </a:p>
        </p:txBody>
      </p:sp>
      <p:sp>
        <p:nvSpPr>
          <p:cNvPr id="218" name="Click on the links to imagine some of the collaborations that are possible"/>
          <p:cNvSpPr txBox="1"/>
          <p:nvPr/>
        </p:nvSpPr>
        <p:spPr>
          <a:xfrm>
            <a:off x="2568938" y="8626240"/>
            <a:ext cx="7866924" cy="88655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defTabSz="426466">
              <a:defRPr b="0" sz="2628">
                <a:solidFill>
                  <a:srgbClr val="005493"/>
                </a:solidFill>
                <a:uFill>
                  <a:solidFill>
                    <a:srgbClr val="3B2489"/>
                  </a:solidFill>
                </a:uFill>
                <a:latin typeface="Helvetica Light"/>
                <a:ea typeface="Helvetica Light"/>
                <a:cs typeface="Helvetica Light"/>
                <a:sym typeface="Helvetica Light"/>
              </a:defRPr>
            </a:lvl1pPr>
          </a:lstStyle>
          <a:p>
            <a:pPr/>
            <a:r>
              <a:t>Click on the links to imagine some of the collaborations that are possible</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0" name="A Love Is Action resource partner is the National Foster Parent Association  and the National Foster Parent Association Training Institute, NFPAti.org.…"/>
          <p:cNvSpPr txBox="1"/>
          <p:nvPr>
            <p:ph type="title"/>
          </p:nvPr>
        </p:nvSpPr>
        <p:spPr>
          <a:xfrm>
            <a:off x="1208213" y="1383542"/>
            <a:ext cx="10588374" cy="6986516"/>
          </a:xfrm>
          <a:prstGeom prst="rect">
            <a:avLst/>
          </a:prstGeom>
        </p:spPr>
        <p:txBody>
          <a:bodyPr/>
          <a:lstStyle/>
          <a:p>
            <a:pPr defTabSz="257047">
              <a:defRPr sz="3520"/>
            </a:pPr>
            <a:r>
              <a:t>A Love Is Action resource partner is the </a:t>
            </a:r>
            <a:r>
              <a:rPr u="sng">
                <a:solidFill>
                  <a:srgbClr val="0433FF"/>
                </a:solidFill>
                <a:hlinkClick r:id="rId2" invalidUrl="" action="" tgtFrame="" tooltip="" history="1" highlightClick="0" endSnd="0"/>
              </a:rPr>
              <a:t>National Foster Parent Association</a:t>
            </a:r>
            <a:r>
              <a:t>  and the National Foster Parent Association Training Institute, </a:t>
            </a:r>
            <a:r>
              <a:rPr u="sng">
                <a:solidFill>
                  <a:srgbClr val="0042A9"/>
                </a:solidFill>
                <a:hlinkClick r:id="rId3" invalidUrl="" action="" tgtFrame="" tooltip="" history="1" highlightClick="0" endSnd="0"/>
              </a:rPr>
              <a:t>NFPAti.org</a:t>
            </a:r>
            <a:r>
              <a:t>.  </a:t>
            </a:r>
          </a:p>
          <a:p>
            <a:pPr defTabSz="257047">
              <a:defRPr sz="3520"/>
            </a:pPr>
          </a:p>
          <a:p>
            <a:pPr defTabSz="257047">
              <a:defRPr sz="3520"/>
            </a:pPr>
            <a:r>
              <a:rPr b="1">
                <a:latin typeface="Helvetica Neue"/>
                <a:ea typeface="Helvetica Neue"/>
                <a:cs typeface="Helvetica Neue"/>
                <a:sym typeface="Helvetica Neue"/>
              </a:rPr>
              <a:t>All training is free of charge, 24/7</a:t>
            </a:r>
            <a:r>
              <a:t>, to any parent (birth, step, foster, adoptive, kinship, etc) and to anyone who works with families.</a:t>
            </a:r>
          </a:p>
          <a:p>
            <a:pPr defTabSz="257047">
              <a:defRPr sz="3520"/>
            </a:pPr>
          </a:p>
          <a:p>
            <a:pPr defTabSz="257047">
              <a:defRPr sz="2992"/>
            </a:pPr>
            <a:r>
              <a:t>Trainings include:</a:t>
            </a:r>
          </a:p>
          <a:p>
            <a:pPr defTabSz="257047">
              <a:defRPr sz="2992"/>
            </a:pPr>
            <a:r>
              <a:t>Trauma Informed Care</a:t>
            </a:r>
          </a:p>
          <a:p>
            <a:pPr defTabSz="257047">
              <a:defRPr sz="2992"/>
            </a:pPr>
            <a:r>
              <a:t>Conflict De-Escalation</a:t>
            </a:r>
          </a:p>
          <a:p>
            <a:pPr defTabSz="257047">
              <a:defRPr sz="2992"/>
            </a:pPr>
            <a:r>
              <a:t>Preventing Tragedy In Foster Care</a:t>
            </a:r>
          </a:p>
          <a:p>
            <a:pPr defTabSz="257047">
              <a:defRPr sz="2992"/>
            </a:pPr>
            <a:r>
              <a:t>much more</a:t>
            </a:r>
          </a:p>
        </p:txBody>
      </p:sp>
      <p:sp>
        <p:nvSpPr>
          <p:cNvPr id="221" name="www.loveisaction.com"/>
          <p:cNvSpPr txBox="1"/>
          <p:nvPr/>
        </p:nvSpPr>
        <p:spPr>
          <a:xfrm>
            <a:off x="10846632" y="9377698"/>
            <a:ext cx="2141538" cy="32355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39687" defTabSz="914400">
              <a:buClr>
                <a:srgbClr val="0433FF"/>
              </a:buClr>
              <a:defRPr b="0" sz="1600" u="sng">
                <a:solidFill>
                  <a:srgbClr val="011477"/>
                </a:solidFill>
                <a:uFill>
                  <a:solidFill>
                    <a:srgbClr val="0433FF"/>
                  </a:solidFill>
                </a:uFill>
                <a:latin typeface="Arial"/>
                <a:ea typeface="Arial"/>
                <a:cs typeface="Arial"/>
                <a:sym typeface="Arial"/>
                <a:hlinkClick r:id="rId4" invalidUrl="" action="" tgtFrame="" tooltip="" history="1" highlightClick="0" endSnd="0"/>
              </a:defRPr>
            </a:lvl1pPr>
          </a:lstStyle>
          <a:p>
            <a:pPr>
              <a:defRPr u="none">
                <a:uFill>
                  <a:solidFill>
                    <a:srgbClr val="000000"/>
                  </a:solidFill>
                </a:uFill>
              </a:defRPr>
            </a:pPr>
            <a:r>
              <a:rPr u="sng">
                <a:uFill>
                  <a:solidFill>
                    <a:srgbClr val="0433FF"/>
                  </a:solidFill>
                </a:uFill>
                <a:hlinkClick r:id="rId4" invalidUrl="" action="" tgtFrame="" tooltip="" history="1" highlightClick="0" endSnd="0"/>
              </a:rPr>
              <a:t>www.loveisaction.com</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3" name="Love Is Action partner Safe Families For Children, through a partnership between private child welfare and the local church, works with fragile families to prevent unnecessary removal and to secure permanency for children.…"/>
          <p:cNvSpPr txBox="1"/>
          <p:nvPr>
            <p:ph type="title"/>
          </p:nvPr>
        </p:nvSpPr>
        <p:spPr>
          <a:xfrm>
            <a:off x="1433382" y="2622093"/>
            <a:ext cx="10138036" cy="4509414"/>
          </a:xfrm>
          <a:prstGeom prst="rect">
            <a:avLst/>
          </a:prstGeom>
        </p:spPr>
        <p:txBody>
          <a:bodyPr/>
          <a:lstStyle/>
          <a:p>
            <a:pPr defTabSz="257047">
              <a:defRPr sz="3520"/>
            </a:pPr>
            <a:r>
              <a:t>Love Is Action partner </a:t>
            </a:r>
            <a:r>
              <a:rPr u="sng">
                <a:solidFill>
                  <a:srgbClr val="0433FF"/>
                </a:solidFill>
                <a:hlinkClick r:id="rId2" invalidUrl="" action="" tgtFrame="" tooltip="" history="1" highlightClick="0" endSnd="0"/>
              </a:rPr>
              <a:t>Safe Families For Children</a:t>
            </a:r>
            <a:r>
              <a:t>, through a partnership between private child welfare and the local church, works with fragile families to prevent unnecessary removal and to secure permanency for children. </a:t>
            </a:r>
          </a:p>
          <a:p>
            <a:pPr defTabSz="257047">
              <a:defRPr sz="3520"/>
            </a:pPr>
            <a:r>
              <a:t>Partnership with public and private child Welfare is critical for those times when foster care, or other services, is necessary.</a:t>
            </a:r>
          </a:p>
        </p:txBody>
      </p:sp>
      <p:sp>
        <p:nvSpPr>
          <p:cNvPr id="224" name="www.loveisaction.com"/>
          <p:cNvSpPr txBox="1"/>
          <p:nvPr/>
        </p:nvSpPr>
        <p:spPr>
          <a:xfrm>
            <a:off x="10846632" y="9377698"/>
            <a:ext cx="2141538" cy="32355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39687" defTabSz="914400">
              <a:buClr>
                <a:srgbClr val="0433FF"/>
              </a:buClr>
              <a:defRPr b="0" sz="1600" u="sng">
                <a:solidFill>
                  <a:srgbClr val="011477"/>
                </a:solidFill>
                <a:uFill>
                  <a:solidFill>
                    <a:srgbClr val="0433FF"/>
                  </a:solidFill>
                </a:uFill>
                <a:latin typeface="Arial"/>
                <a:ea typeface="Arial"/>
                <a:cs typeface="Arial"/>
                <a:sym typeface="Arial"/>
                <a:hlinkClick r:id="rId3" invalidUrl="" action="" tgtFrame="" tooltip="" history="1" highlightClick="0" endSnd="0"/>
              </a:defRPr>
            </a:lvl1pPr>
          </a:lstStyle>
          <a:p>
            <a:pPr>
              <a:defRPr u="none">
                <a:uFill>
                  <a:solidFill>
                    <a:srgbClr val="000000"/>
                  </a:solidFill>
                </a:uFill>
              </a:defRPr>
            </a:pPr>
            <a:r>
              <a:rPr u="sng">
                <a:uFill>
                  <a:solidFill>
                    <a:srgbClr val="0433FF"/>
                  </a:solidFill>
                </a:uFill>
                <a:hlinkClick r:id="rId3" invalidUrl="" action="" tgtFrame="" tooltip="" history="1" highlightClick="0" endSnd="0"/>
              </a:rPr>
              <a:t>www.loveisaction.com</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6" name="Love Is Action partner Teen Leadership Foundation, through a partnership between public and private child welfare and the local church, gives transition-aged youth a supervised apartment, a job, job skills and leadership training, and church families to "/>
          <p:cNvSpPr txBox="1"/>
          <p:nvPr>
            <p:ph type="title"/>
          </p:nvPr>
        </p:nvSpPr>
        <p:spPr>
          <a:xfrm>
            <a:off x="1433382" y="2378702"/>
            <a:ext cx="10138036" cy="4996196"/>
          </a:xfrm>
          <a:prstGeom prst="rect">
            <a:avLst/>
          </a:prstGeom>
        </p:spPr>
        <p:txBody>
          <a:bodyPr/>
          <a:lstStyle/>
          <a:p>
            <a:pPr defTabSz="251206">
              <a:defRPr sz="3440"/>
            </a:pPr>
            <a:r>
              <a:t>Love Is Action partner </a:t>
            </a:r>
            <a:r>
              <a:rPr u="sng">
                <a:solidFill>
                  <a:srgbClr val="0433FF"/>
                </a:solidFill>
                <a:hlinkClick r:id="rId2" invalidUrl="" action="" tgtFrame="" tooltip="" history="1" highlightClick="0" endSnd="0"/>
              </a:rPr>
              <a:t>Teen Leadership Foundation</a:t>
            </a:r>
            <a:r>
              <a:t>, through a partnership between public and private child welfare and the local church, gives transition-aged youth a supervised apartment, a job, job skills and leadership training, and church families to mentor and guide successfully into adulthood. Part of the program is a social enterprise business that trains teens in an applicable job skill. </a:t>
            </a:r>
          </a:p>
        </p:txBody>
      </p:sp>
      <p:sp>
        <p:nvSpPr>
          <p:cNvPr id="227" name="www.loveisaction.com"/>
          <p:cNvSpPr txBox="1"/>
          <p:nvPr/>
        </p:nvSpPr>
        <p:spPr>
          <a:xfrm>
            <a:off x="10846632" y="9377698"/>
            <a:ext cx="2141538" cy="32355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39687" defTabSz="914400">
              <a:buClr>
                <a:srgbClr val="0433FF"/>
              </a:buClr>
              <a:defRPr b="0" sz="1600" u="sng">
                <a:solidFill>
                  <a:srgbClr val="011477"/>
                </a:solidFill>
                <a:uFill>
                  <a:solidFill>
                    <a:srgbClr val="0433FF"/>
                  </a:solidFill>
                </a:uFill>
                <a:latin typeface="Arial"/>
                <a:ea typeface="Arial"/>
                <a:cs typeface="Arial"/>
                <a:sym typeface="Arial"/>
                <a:hlinkClick r:id="rId3" invalidUrl="" action="" tgtFrame="" tooltip="" history="1" highlightClick="0" endSnd="0"/>
              </a:defRPr>
            </a:lvl1pPr>
          </a:lstStyle>
          <a:p>
            <a:pPr>
              <a:defRPr u="none">
                <a:uFill>
                  <a:solidFill>
                    <a:srgbClr val="000000"/>
                  </a:solidFill>
                </a:uFill>
              </a:defRPr>
            </a:pPr>
            <a:r>
              <a:rPr u="sng">
                <a:uFill>
                  <a:solidFill>
                    <a:srgbClr val="0433FF"/>
                  </a:solidFill>
                </a:uFill>
                <a:hlinkClick r:id="rId3" invalidUrl="" action="" tgtFrame="" tooltip="" history="1" highlightClick="0" endSnd="0"/>
              </a:rPr>
              <a:t>www.loveisaction.com</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9" name="Love Is Action partner Royal Family Kids, through a partnership between public and private child welfare and the local church, takes foster kids aged 6-12 to camp in the summer to create relationships that are carried on monthly at Royal Family Club meet"/>
          <p:cNvSpPr txBox="1"/>
          <p:nvPr>
            <p:ph type="title"/>
          </p:nvPr>
        </p:nvSpPr>
        <p:spPr>
          <a:xfrm>
            <a:off x="1433382" y="2568429"/>
            <a:ext cx="10138036" cy="4616742"/>
          </a:xfrm>
          <a:prstGeom prst="rect">
            <a:avLst/>
          </a:prstGeom>
        </p:spPr>
        <p:txBody>
          <a:bodyPr/>
          <a:lstStyle/>
          <a:p>
            <a:pPr defTabSz="251206">
              <a:defRPr sz="3440"/>
            </a:pPr>
            <a:r>
              <a:t>Love Is Action partner </a:t>
            </a:r>
            <a:r>
              <a:rPr u="sng">
                <a:solidFill>
                  <a:srgbClr val="0433FF"/>
                </a:solidFill>
                <a:hlinkClick r:id="rId2" invalidUrl="" action="" tgtFrame="" tooltip="" history="1" highlightClick="0" endSnd="0"/>
              </a:rPr>
              <a:t>Royal Family Kids</a:t>
            </a:r>
            <a:r>
              <a:t>, through a partnership between public and private child welfare and the local church, takes foster kids aged 6-12 to camp in the summer to create relationships that are carried on monthly at Royal Family Club meetings at the local church. This gives the foster families a one-week break in the summer plus 3 hours per month.</a:t>
            </a:r>
          </a:p>
        </p:txBody>
      </p:sp>
      <p:sp>
        <p:nvSpPr>
          <p:cNvPr id="230" name="www.loveisaction.com"/>
          <p:cNvSpPr txBox="1"/>
          <p:nvPr/>
        </p:nvSpPr>
        <p:spPr>
          <a:xfrm>
            <a:off x="10846632" y="9377698"/>
            <a:ext cx="2141538" cy="32355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39687" defTabSz="914400">
              <a:buClr>
                <a:srgbClr val="0433FF"/>
              </a:buClr>
              <a:defRPr b="0" sz="1600" u="sng">
                <a:solidFill>
                  <a:srgbClr val="011477"/>
                </a:solidFill>
                <a:uFill>
                  <a:solidFill>
                    <a:srgbClr val="0433FF"/>
                  </a:solidFill>
                </a:uFill>
                <a:latin typeface="Arial"/>
                <a:ea typeface="Arial"/>
                <a:cs typeface="Arial"/>
                <a:sym typeface="Arial"/>
                <a:hlinkClick r:id="rId3" invalidUrl="" action="" tgtFrame="" tooltip="" history="1" highlightClick="0" endSnd="0"/>
              </a:defRPr>
            </a:lvl1pPr>
          </a:lstStyle>
          <a:p>
            <a:pPr>
              <a:defRPr u="none">
                <a:uFill>
                  <a:solidFill>
                    <a:srgbClr val="000000"/>
                  </a:solidFill>
                </a:uFill>
              </a:defRPr>
            </a:pPr>
            <a:r>
              <a:rPr u="sng">
                <a:uFill>
                  <a:solidFill>
                    <a:srgbClr val="0433FF"/>
                  </a:solidFill>
                </a:uFill>
                <a:hlinkClick r:id="rId3" invalidUrl="" action="" tgtFrame="" tooltip="" history="1" highlightClick="0" endSnd="0"/>
              </a:rPr>
              <a:t>www.loveisaction.com</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2" name="Love Is Action partner Your Real Success is a curriculum for TAY that is delivered virtually in partnership with public or private child welfare organizations and volunteers from churches. This collaboration encourages mentoring while mining the lessons "/>
          <p:cNvSpPr txBox="1"/>
          <p:nvPr>
            <p:ph type="title"/>
          </p:nvPr>
        </p:nvSpPr>
        <p:spPr>
          <a:xfrm>
            <a:off x="1433382" y="2829241"/>
            <a:ext cx="10138036" cy="4095118"/>
          </a:xfrm>
          <a:prstGeom prst="rect">
            <a:avLst/>
          </a:prstGeom>
        </p:spPr>
        <p:txBody>
          <a:bodyPr/>
          <a:lstStyle/>
          <a:p>
            <a:pPr defTabSz="233679">
              <a:defRPr sz="3200"/>
            </a:pPr>
            <a:r>
              <a:t>Love Is Action partner </a:t>
            </a:r>
            <a:r>
              <a:rPr u="sng">
                <a:solidFill>
                  <a:srgbClr val="0433FF"/>
                </a:solidFill>
                <a:hlinkClick r:id="rId2" invalidUrl="" action="" tgtFrame="" tooltip="" history="1" highlightClick="0" endSnd="0"/>
              </a:rPr>
              <a:t>Your Real Success</a:t>
            </a:r>
            <a:r>
              <a:t> is a curriculum for TAY that is delivered virtually in partnership with public or private child welfare organizations and volunteers from churches. This collaboration encourages mentoring while mining the lessons out of adversity, thereby preparing transition-aged youth to create self-sufficient, successful lives that are rooted in faith and their church family. </a:t>
            </a:r>
          </a:p>
        </p:txBody>
      </p:sp>
      <p:sp>
        <p:nvSpPr>
          <p:cNvPr id="233" name="www.loveisaction.com"/>
          <p:cNvSpPr txBox="1"/>
          <p:nvPr/>
        </p:nvSpPr>
        <p:spPr>
          <a:xfrm>
            <a:off x="10846632" y="9377698"/>
            <a:ext cx="2141538" cy="32355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39687" defTabSz="914400">
              <a:buClr>
                <a:srgbClr val="0433FF"/>
              </a:buClr>
              <a:defRPr b="0" sz="1600" u="sng">
                <a:solidFill>
                  <a:srgbClr val="011477"/>
                </a:solidFill>
                <a:uFill>
                  <a:solidFill>
                    <a:srgbClr val="0433FF"/>
                  </a:solidFill>
                </a:uFill>
                <a:latin typeface="Arial"/>
                <a:ea typeface="Arial"/>
                <a:cs typeface="Arial"/>
                <a:sym typeface="Arial"/>
                <a:hlinkClick r:id="rId3" invalidUrl="" action="" tgtFrame="" tooltip="" history="1" highlightClick="0" endSnd="0"/>
              </a:defRPr>
            </a:lvl1pPr>
          </a:lstStyle>
          <a:p>
            <a:pPr>
              <a:defRPr u="none">
                <a:uFill>
                  <a:solidFill>
                    <a:srgbClr val="000000"/>
                  </a:solidFill>
                </a:uFill>
              </a:defRPr>
            </a:pPr>
            <a:r>
              <a:rPr u="sng">
                <a:uFill>
                  <a:solidFill>
                    <a:srgbClr val="0433FF"/>
                  </a:solidFill>
                </a:uFill>
                <a:hlinkClick r:id="rId3" invalidUrl="" action="" tgtFrame="" tooltip="" history="1" highlightClick="0" endSnd="0"/>
              </a:rPr>
              <a:t>www.loveisaction.com</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5" name="Love Is Action is an initiative of Successful Survivors Foundation, an educational 501 c 3 organization"/>
          <p:cNvSpPr txBox="1"/>
          <p:nvPr>
            <p:ph type="title"/>
          </p:nvPr>
        </p:nvSpPr>
        <p:spPr>
          <a:xfrm>
            <a:off x="1672885" y="3924377"/>
            <a:ext cx="9659030" cy="1904846"/>
          </a:xfrm>
          <a:prstGeom prst="rect">
            <a:avLst/>
          </a:prstGeom>
        </p:spPr>
        <p:txBody>
          <a:bodyPr/>
          <a:lstStyle/>
          <a:p>
            <a:pPr defTabSz="280415">
              <a:defRPr sz="3839"/>
            </a:pPr>
            <a:r>
              <a:rPr u="sng">
                <a:solidFill>
                  <a:srgbClr val="0433FF"/>
                </a:solidFill>
                <a:hlinkClick r:id="rId2" invalidUrl="" action="" tgtFrame="" tooltip="" history="1" highlightClick="0" endSnd="0"/>
              </a:rPr>
              <a:t>Love Is Action</a:t>
            </a:r>
            <a:r>
              <a:t> is an initiative of </a:t>
            </a:r>
            <a:r>
              <a:rPr u="sng">
                <a:solidFill>
                  <a:srgbClr val="0433FF"/>
                </a:solidFill>
                <a:hlinkClick r:id="rId3" invalidUrl="" action="" tgtFrame="" tooltip="" history="1" highlightClick="0" endSnd="0"/>
              </a:rPr>
              <a:t>Successful Survivors Foundation</a:t>
            </a:r>
            <a:r>
              <a:t>, an educational 501 c 3 organization</a:t>
            </a:r>
          </a:p>
        </p:txBody>
      </p:sp>
      <p:sp>
        <p:nvSpPr>
          <p:cNvPr id="166" name="www.loveisaction.com"/>
          <p:cNvSpPr txBox="1"/>
          <p:nvPr/>
        </p:nvSpPr>
        <p:spPr>
          <a:xfrm>
            <a:off x="10846632" y="9362519"/>
            <a:ext cx="2141538" cy="32355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39687" defTabSz="914400">
              <a:buClr>
                <a:srgbClr val="0433FF"/>
              </a:buClr>
              <a:defRPr b="0" sz="1600" u="sng">
                <a:solidFill>
                  <a:srgbClr val="011477"/>
                </a:solidFill>
                <a:uFill>
                  <a:solidFill>
                    <a:srgbClr val="0433FF"/>
                  </a:solidFill>
                </a:uFill>
                <a:latin typeface="Arial"/>
                <a:ea typeface="Arial"/>
                <a:cs typeface="Arial"/>
                <a:sym typeface="Arial"/>
                <a:hlinkClick r:id="rId4" invalidUrl="" action="" tgtFrame="" tooltip="" history="1" highlightClick="0" endSnd="0"/>
              </a:defRPr>
            </a:lvl1pPr>
          </a:lstStyle>
          <a:p>
            <a:pPr>
              <a:defRPr u="none">
                <a:uFill>
                  <a:solidFill>
                    <a:srgbClr val="000000"/>
                  </a:solidFill>
                </a:uFill>
              </a:defRPr>
            </a:pPr>
            <a:r>
              <a:rPr u="sng">
                <a:uFill>
                  <a:solidFill>
                    <a:srgbClr val="0433FF"/>
                  </a:solidFill>
                </a:uFill>
                <a:hlinkClick r:id="rId4" invalidUrl="" action="" tgtFrame="" tooltip="" history="1" highlightClick="0" endSnd="0"/>
              </a:rPr>
              <a:t>www.loveisaction.com</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5" name="Love Is Action partner The Foster Haven is a collaboration between public child welfare and volunteers from churches who help to ease children into foster care during the scariest times of their lives by establishing private, volunteer staffed foster car"/>
          <p:cNvSpPr txBox="1"/>
          <p:nvPr>
            <p:ph type="title"/>
          </p:nvPr>
        </p:nvSpPr>
        <p:spPr>
          <a:xfrm>
            <a:off x="1023572" y="2829241"/>
            <a:ext cx="10957656" cy="4095118"/>
          </a:xfrm>
          <a:prstGeom prst="rect">
            <a:avLst/>
          </a:prstGeom>
        </p:spPr>
        <p:txBody>
          <a:bodyPr/>
          <a:lstStyle/>
          <a:p>
            <a:pPr defTabSz="286258">
              <a:defRPr sz="3920"/>
            </a:pPr>
            <a:r>
              <a:t>Love Is Action partner </a:t>
            </a:r>
            <a:r>
              <a:rPr u="sng">
                <a:solidFill>
                  <a:srgbClr val="0061FE"/>
                </a:solidFill>
                <a:hlinkClick r:id="rId2" invalidUrl="" action="" tgtFrame="" tooltip="" history="1" highlightClick="0" endSnd="0"/>
              </a:rPr>
              <a:t>The Foster Haven</a:t>
            </a:r>
            <a:r>
              <a:t> is a collaboration between public child welfare and volunteers from churches who help to ease children into foster care during the scariest times of their lives by establishing private, volunteer staffed foster care intake centers.</a:t>
            </a:r>
          </a:p>
        </p:txBody>
      </p:sp>
      <p:sp>
        <p:nvSpPr>
          <p:cNvPr id="236" name="www.loveisaction.com"/>
          <p:cNvSpPr txBox="1"/>
          <p:nvPr/>
        </p:nvSpPr>
        <p:spPr>
          <a:xfrm>
            <a:off x="10846632" y="9377698"/>
            <a:ext cx="2141538" cy="32355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39687" defTabSz="914400">
              <a:buClr>
                <a:srgbClr val="0433FF"/>
              </a:buClr>
              <a:defRPr b="0" sz="1600" u="sng">
                <a:solidFill>
                  <a:srgbClr val="011477"/>
                </a:solidFill>
                <a:uFill>
                  <a:solidFill>
                    <a:srgbClr val="0433FF"/>
                  </a:solidFill>
                </a:uFill>
                <a:latin typeface="Arial"/>
                <a:ea typeface="Arial"/>
                <a:cs typeface="Arial"/>
                <a:sym typeface="Arial"/>
                <a:hlinkClick r:id="rId3" invalidUrl="" action="" tgtFrame="" tooltip="" history="1" highlightClick="0" endSnd="0"/>
              </a:defRPr>
            </a:lvl1pPr>
          </a:lstStyle>
          <a:p>
            <a:pPr>
              <a:defRPr u="none">
                <a:uFill>
                  <a:solidFill>
                    <a:srgbClr val="000000"/>
                  </a:solidFill>
                </a:uFill>
              </a:defRPr>
            </a:pPr>
            <a:r>
              <a:rPr u="sng">
                <a:uFill>
                  <a:solidFill>
                    <a:srgbClr val="0433FF"/>
                  </a:solidFill>
                </a:uFill>
                <a:hlinkClick r:id="rId3" invalidUrl="" action="" tgtFrame="" tooltip="" history="1" highlightClick="0" endSnd="0"/>
              </a:rPr>
              <a:t>www.loveisaction.com</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8" name="Love Is Action partner The Foster Care Closet is a collaboration between public child welfare, churches, and retailers who give dignity to children entering foster care by providing them new clothing, shoes, and school supplies"/>
          <p:cNvSpPr txBox="1"/>
          <p:nvPr>
            <p:ph type="title"/>
          </p:nvPr>
        </p:nvSpPr>
        <p:spPr>
          <a:xfrm>
            <a:off x="1433382" y="2829241"/>
            <a:ext cx="10138036" cy="4095118"/>
          </a:xfrm>
          <a:prstGeom prst="rect">
            <a:avLst/>
          </a:prstGeom>
        </p:spPr>
        <p:txBody>
          <a:bodyPr/>
          <a:lstStyle/>
          <a:p>
            <a:pPr defTabSz="309625">
              <a:defRPr sz="4240"/>
            </a:pPr>
            <a:r>
              <a:t>Love Is Action partner </a:t>
            </a:r>
            <a:r>
              <a:rPr u="sng">
                <a:solidFill>
                  <a:srgbClr val="0061FE"/>
                </a:solidFill>
                <a:hlinkClick r:id="rId2" invalidUrl="" action="" tgtFrame="" tooltip="" history="1" highlightClick="0" endSnd="0"/>
              </a:rPr>
              <a:t>The Foster Care Closet</a:t>
            </a:r>
            <a:r>
              <a:t> is a collaboration between public child welfare, churches, and retailers who give dignity to children entering foster care by providing them new clothing, shoes, and school supplies</a:t>
            </a:r>
          </a:p>
        </p:txBody>
      </p:sp>
      <p:sp>
        <p:nvSpPr>
          <p:cNvPr id="239" name="www.loveisaction.com"/>
          <p:cNvSpPr txBox="1"/>
          <p:nvPr/>
        </p:nvSpPr>
        <p:spPr>
          <a:xfrm>
            <a:off x="10846632" y="9377698"/>
            <a:ext cx="2141538" cy="32355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39687" defTabSz="914400">
              <a:buClr>
                <a:srgbClr val="0433FF"/>
              </a:buClr>
              <a:defRPr b="0" sz="1600" u="sng">
                <a:solidFill>
                  <a:srgbClr val="011477"/>
                </a:solidFill>
                <a:uFill>
                  <a:solidFill>
                    <a:srgbClr val="0433FF"/>
                  </a:solidFill>
                </a:uFill>
                <a:latin typeface="Arial"/>
                <a:ea typeface="Arial"/>
                <a:cs typeface="Arial"/>
                <a:sym typeface="Arial"/>
                <a:hlinkClick r:id="rId3" invalidUrl="" action="" tgtFrame="" tooltip="" history="1" highlightClick="0" endSnd="0"/>
              </a:defRPr>
            </a:lvl1pPr>
          </a:lstStyle>
          <a:p>
            <a:pPr>
              <a:defRPr u="none">
                <a:uFill>
                  <a:solidFill>
                    <a:srgbClr val="000000"/>
                  </a:solidFill>
                </a:uFill>
              </a:defRPr>
            </a:pPr>
            <a:r>
              <a:rPr u="sng">
                <a:uFill>
                  <a:solidFill>
                    <a:srgbClr val="0433FF"/>
                  </a:solidFill>
                </a:uFill>
                <a:hlinkClick r:id="rId3" invalidUrl="" action="" tgtFrame="" tooltip="" history="1" highlightClick="0" endSnd="0"/>
              </a:rPr>
              <a:t>www.loveisaction.com</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1" name="Other Love Is Action partners include…"/>
          <p:cNvSpPr txBox="1"/>
          <p:nvPr>
            <p:ph type="title"/>
          </p:nvPr>
        </p:nvSpPr>
        <p:spPr>
          <a:xfrm>
            <a:off x="896365" y="2829241"/>
            <a:ext cx="11212070" cy="4095118"/>
          </a:xfrm>
          <a:prstGeom prst="rect">
            <a:avLst/>
          </a:prstGeom>
        </p:spPr>
        <p:txBody>
          <a:bodyPr/>
          <a:lstStyle/>
          <a:p>
            <a:pPr defTabSz="449833">
              <a:defRPr sz="6160"/>
            </a:pPr>
            <a:r>
              <a:rPr sz="4928"/>
              <a:t>Other Love Is Action partners include</a:t>
            </a:r>
            <a:endParaRPr sz="4928"/>
          </a:p>
          <a:p>
            <a:pPr defTabSz="449833">
              <a:defRPr sz="6160"/>
            </a:pPr>
            <a:r>
              <a:rPr sz="4928"/>
              <a:t> </a:t>
            </a:r>
            <a:r>
              <a:rPr sz="3773" u="sng">
                <a:solidFill>
                  <a:srgbClr val="0433FF"/>
                </a:solidFill>
                <a:hlinkClick r:id="rId2" invalidUrl="" action="" tgtFrame="" tooltip="" history="1" highlightClick="0" endSnd="0"/>
              </a:rPr>
              <a:t>Association for Christian Childcare Administrators</a:t>
            </a:r>
            <a:r>
              <a:rPr sz="3773"/>
              <a:t>, </a:t>
            </a:r>
            <a:endParaRPr sz="3773"/>
          </a:p>
          <a:p>
            <a:pPr defTabSz="449833">
              <a:defRPr sz="3773">
                <a:solidFill>
                  <a:srgbClr val="0433FF"/>
                </a:solidFill>
              </a:defRPr>
            </a:pPr>
            <a:r>
              <a:rPr u="sng">
                <a:hlinkClick r:id="rId3" invalidUrl="" action="" tgtFrame="" tooltip="" history="1" highlightClick="0" endSnd="0"/>
              </a:rPr>
              <a:t>National Foster Parent Association</a:t>
            </a:r>
            <a:r>
              <a:rPr>
                <a:solidFill>
                  <a:srgbClr val="000000"/>
                </a:solidFill>
              </a:rPr>
              <a:t>,</a:t>
            </a:r>
            <a:r>
              <a:t> </a:t>
            </a:r>
          </a:p>
          <a:p>
            <a:pPr defTabSz="449833">
              <a:defRPr sz="3773">
                <a:solidFill>
                  <a:srgbClr val="0433FF"/>
                </a:solidFill>
              </a:defRPr>
            </a:pPr>
            <a:r>
              <a:rPr u="sng">
                <a:hlinkClick r:id="rId4" invalidUrl="" action="" tgtFrame="" tooltip="" history="1" highlightClick="0" endSnd="0"/>
              </a:rPr>
              <a:t>GAMECHANGER Healthy Choice Initiative</a:t>
            </a:r>
            <a:r>
              <a:rPr>
                <a:solidFill>
                  <a:srgbClr val="000000"/>
                </a:solidFill>
              </a:rPr>
              <a:t>,</a:t>
            </a:r>
            <a:r>
              <a:t> </a:t>
            </a:r>
            <a:r>
              <a:rPr u="sng">
                <a:hlinkClick r:id="rId5" invalidUrl="" action="" tgtFrame="" tooltip="" history="1" highlightClick="0" endSnd="0"/>
              </a:rPr>
              <a:t>Handle With Care</a:t>
            </a:r>
            <a:r>
              <a:rPr>
                <a:solidFill>
                  <a:srgbClr val="000000"/>
                </a:solidFill>
              </a:rPr>
              <a:t>, </a:t>
            </a:r>
            <a:r>
              <a:rPr u="sng">
                <a:hlinkClick r:id="rId6" invalidUrl="" action="" tgtFrame="" tooltip="" history="1" highlightClick="0" endSnd="0"/>
              </a:rPr>
              <a:t>Obria Medical Clinics</a:t>
            </a:r>
            <a:r>
              <a:rPr>
                <a:solidFill>
                  <a:srgbClr val="000000"/>
                </a:solidFill>
              </a:rPr>
              <a:t>, and more</a:t>
            </a:r>
          </a:p>
        </p:txBody>
      </p:sp>
      <p:sp>
        <p:nvSpPr>
          <p:cNvPr id="242" name="www.loveisaction.com"/>
          <p:cNvSpPr txBox="1"/>
          <p:nvPr/>
        </p:nvSpPr>
        <p:spPr>
          <a:xfrm>
            <a:off x="10846632" y="9377698"/>
            <a:ext cx="2141538" cy="32355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39687" defTabSz="914400">
              <a:buClr>
                <a:srgbClr val="0433FF"/>
              </a:buClr>
              <a:defRPr b="0" sz="1600" u="sng">
                <a:solidFill>
                  <a:srgbClr val="011477"/>
                </a:solidFill>
                <a:uFill>
                  <a:solidFill>
                    <a:srgbClr val="0433FF"/>
                  </a:solidFill>
                </a:uFill>
                <a:latin typeface="Arial"/>
                <a:ea typeface="Arial"/>
                <a:cs typeface="Arial"/>
                <a:sym typeface="Arial"/>
                <a:hlinkClick r:id="rId7" invalidUrl="" action="" tgtFrame="" tooltip="" history="1" highlightClick="0" endSnd="0"/>
              </a:defRPr>
            </a:lvl1pPr>
          </a:lstStyle>
          <a:p>
            <a:pPr>
              <a:defRPr u="none">
                <a:uFill>
                  <a:solidFill>
                    <a:srgbClr val="000000"/>
                  </a:solidFill>
                </a:uFill>
              </a:defRPr>
            </a:pPr>
            <a:r>
              <a:rPr u="sng">
                <a:uFill>
                  <a:solidFill>
                    <a:srgbClr val="0433FF"/>
                  </a:solidFill>
                </a:uFill>
                <a:hlinkClick r:id="rId7" invalidUrl="" action="" tgtFrame="" tooltip="" history="1" highlightClick="0" endSnd="0"/>
              </a:rPr>
              <a:t>www.loveisaction.com</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4" name="153343DA-DEC1-455E-AD52-281FA3DB6C67.jpeg" descr="153343DA-DEC1-455E-AD52-281FA3DB6C67.jpeg">
            <a:hlinkClick r:id="rId2" invalidUrl="" action="" tgtFrame="" tooltip="" history="1" highlightClick="0" endSnd="0"/>
          </p:cNvPr>
          <p:cNvPicPr>
            <a:picLocks noChangeAspect="1"/>
          </p:cNvPicPr>
          <p:nvPr/>
        </p:nvPicPr>
        <p:blipFill>
          <a:blip r:embed="rId3">
            <a:extLst/>
          </a:blip>
          <a:srcRect l="0" t="28201" r="0" b="19726"/>
          <a:stretch>
            <a:fillRect/>
          </a:stretch>
        </p:blipFill>
        <p:spPr>
          <a:xfrm>
            <a:off x="4673203" y="892409"/>
            <a:ext cx="3658348" cy="1904981"/>
          </a:xfrm>
          <a:prstGeom prst="rect">
            <a:avLst/>
          </a:prstGeom>
          <a:ln w="12700">
            <a:miter lim="400000"/>
          </a:ln>
        </p:spPr>
      </p:pic>
      <p:sp>
        <p:nvSpPr>
          <p:cNvPr id="245" name="Thank you for this opportunity to explain how the Love Is Action Community Initiative can help your organization fulfill your mission of sharing the healing love of Christ with children and families…"/>
          <p:cNvSpPr txBox="1"/>
          <p:nvPr>
            <p:ph type="title" idx="4294967295"/>
          </p:nvPr>
        </p:nvSpPr>
        <p:spPr>
          <a:xfrm>
            <a:off x="1672885" y="3269491"/>
            <a:ext cx="9659030" cy="4235119"/>
          </a:xfrm>
          <a:prstGeom prst="rect">
            <a:avLst/>
          </a:prstGeom>
        </p:spPr>
        <p:txBody>
          <a:bodyPr anchor="b"/>
          <a:lstStyle/>
          <a:p>
            <a:pPr defTabSz="338835">
              <a:defRPr sz="3828"/>
            </a:pPr>
            <a:r>
              <a:t>Thank you for this opportunity to explain how the Love Is Action Community Initiative can help your organization fulfill your mission of sharing the healing love of Christ with children and families</a:t>
            </a:r>
          </a:p>
          <a:p>
            <a:pPr defTabSz="338835">
              <a:defRPr sz="3828"/>
            </a:pPr>
          </a:p>
          <a:p>
            <a:pPr defTabSz="338835">
              <a:defRPr b="1" sz="3828">
                <a:solidFill>
                  <a:srgbClr val="B51A00"/>
                </a:solidFill>
                <a:latin typeface="Helvetica Neue"/>
                <a:ea typeface="Helvetica Neue"/>
                <a:cs typeface="Helvetica Neue"/>
                <a:sym typeface="Helvetica Neue"/>
              </a:defRPr>
            </a:pPr>
            <a:r>
              <a:t>WE ARE HERE TO HELP YOU</a:t>
            </a:r>
          </a:p>
        </p:txBody>
      </p:sp>
      <p:pic>
        <p:nvPicPr>
          <p:cNvPr id="246" name="LIACI LOVE IS ACTION LOGO TRANSPARENT.png" descr="LIACI LOVE IS ACTION LOGO TRANSPARENT.png"/>
          <p:cNvPicPr>
            <a:picLocks noChangeAspect="1"/>
          </p:cNvPicPr>
          <p:nvPr/>
        </p:nvPicPr>
        <p:blipFill>
          <a:blip r:embed="rId4">
            <a:extLst/>
          </a:blip>
          <a:stretch>
            <a:fillRect/>
          </a:stretch>
        </p:blipFill>
        <p:spPr>
          <a:xfrm>
            <a:off x="10890635" y="8570852"/>
            <a:ext cx="1895402" cy="842402"/>
          </a:xfrm>
          <a:prstGeom prst="rect">
            <a:avLst/>
          </a:prstGeom>
          <a:ln w="12700">
            <a:miter lim="400000"/>
          </a:ln>
        </p:spPr>
      </p:pic>
      <p:sp>
        <p:nvSpPr>
          <p:cNvPr id="247" name="For additional information, please contact Rhonda Sciortino, Chair of Successful Survivors Foundation and National Champion of the Love Is Action Community Initiative, rhonda@successfulsurvivors.org 949.689.5611"/>
          <p:cNvSpPr txBox="1"/>
          <p:nvPr/>
        </p:nvSpPr>
        <p:spPr>
          <a:xfrm>
            <a:off x="2743527" y="8447215"/>
            <a:ext cx="7517746" cy="108967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p>
            <a:pPr defTabSz="408940">
              <a:defRPr b="0" sz="1679">
                <a:latin typeface="+mn-lt"/>
                <a:ea typeface="+mn-ea"/>
                <a:cs typeface="+mn-cs"/>
                <a:sym typeface="Helvetica Neue Medium"/>
              </a:defRPr>
            </a:pPr>
            <a:r>
              <a:t>For additional information, please contact </a:t>
            </a:r>
            <a:r>
              <a:rPr u="sng">
                <a:solidFill>
                  <a:srgbClr val="0433FF"/>
                </a:solidFill>
                <a:hlinkClick r:id="rId5" invalidUrl="" action="" tgtFrame="" tooltip="" history="1" highlightClick="0" endSnd="0"/>
              </a:rPr>
              <a:t>Rhonda Sciortino</a:t>
            </a:r>
            <a:r>
              <a:t>, Chair of Successful Survivors Foundation and National Champion of the Love Is Action Community Initiative, </a:t>
            </a:r>
            <a:r>
              <a:rPr u="sng">
                <a:solidFill>
                  <a:srgbClr val="0433FF"/>
                </a:solidFill>
                <a:hlinkClick r:id="rId6" invalidUrl="" action="" tgtFrame="" tooltip="" history="1" highlightClick="0" endSnd="0"/>
              </a:rPr>
              <a:t>rhonda@successfulsurvivors.org</a:t>
            </a:r>
            <a:r>
              <a:t> 949.689.5611</a:t>
            </a:r>
          </a:p>
        </p:txBody>
      </p:sp>
      <p:sp>
        <p:nvSpPr>
          <p:cNvPr id="248" name="www.loveisaction.com"/>
          <p:cNvSpPr txBox="1"/>
          <p:nvPr/>
        </p:nvSpPr>
        <p:spPr>
          <a:xfrm>
            <a:off x="10846632" y="9377698"/>
            <a:ext cx="2141538" cy="32355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39687" defTabSz="914400">
              <a:buClr>
                <a:srgbClr val="0433FF"/>
              </a:buClr>
              <a:defRPr b="0" sz="1600" u="sng">
                <a:solidFill>
                  <a:srgbClr val="011477"/>
                </a:solidFill>
                <a:uFill>
                  <a:solidFill>
                    <a:srgbClr val="0433FF"/>
                  </a:solidFill>
                </a:uFill>
                <a:latin typeface="Arial"/>
                <a:ea typeface="Arial"/>
                <a:cs typeface="Arial"/>
                <a:sym typeface="Arial"/>
                <a:hlinkClick r:id="rId7" invalidUrl="" action="" tgtFrame="" tooltip="" history="1" highlightClick="0" endSnd="0"/>
              </a:defRPr>
            </a:lvl1pPr>
          </a:lstStyle>
          <a:p>
            <a:pPr>
              <a:defRPr u="none">
                <a:uFill>
                  <a:solidFill>
                    <a:srgbClr val="000000"/>
                  </a:solidFill>
                </a:uFill>
              </a:defRPr>
            </a:pPr>
            <a:r>
              <a:rPr u="sng">
                <a:uFill>
                  <a:solidFill>
                    <a:srgbClr val="0433FF"/>
                  </a:solidFill>
                </a:uFill>
                <a:hlinkClick r:id="rId7" invalidUrl="" action="" tgtFrame="" tooltip="" history="1" highlightClick="0" endSnd="0"/>
              </a:rPr>
              <a:t>www.loveisaction.com</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 name="Successful Survivors Foundation and Speaker Bureau is a coalition of experts engaged in empowering organizations that serve the vulnerable"/>
          <p:cNvSpPr txBox="1"/>
          <p:nvPr>
            <p:ph type="title"/>
          </p:nvPr>
        </p:nvSpPr>
        <p:spPr>
          <a:xfrm>
            <a:off x="1672885" y="3924377"/>
            <a:ext cx="9659030" cy="2508171"/>
          </a:xfrm>
          <a:prstGeom prst="rect">
            <a:avLst/>
          </a:prstGeom>
        </p:spPr>
        <p:txBody>
          <a:bodyPr/>
          <a:lstStyle/>
          <a:p>
            <a:pPr defTabSz="280415">
              <a:defRPr sz="3839"/>
            </a:pPr>
            <a:r>
              <a:rPr u="sng">
                <a:solidFill>
                  <a:srgbClr val="0433FF"/>
                </a:solidFill>
                <a:hlinkClick r:id="rId2" invalidUrl="" action="" tgtFrame="" tooltip="" history="1" highlightClick="0" endSnd="0"/>
              </a:rPr>
              <a:t>Successful Survivors Foundation</a:t>
            </a:r>
            <a:r>
              <a:t> and </a:t>
            </a:r>
            <a:r>
              <a:rPr u="sng">
                <a:solidFill>
                  <a:srgbClr val="0056D6"/>
                </a:solidFill>
                <a:hlinkClick r:id="rId3" invalidUrl="" action="" tgtFrame="" tooltip="" history="1" highlightClick="0" endSnd="0"/>
              </a:rPr>
              <a:t>Speaker Bureau</a:t>
            </a:r>
            <a:r>
              <a:t> is a coalition of experts engaged in empowering organizations that serve the vulnerable</a:t>
            </a:r>
          </a:p>
        </p:txBody>
      </p:sp>
      <p:sp>
        <p:nvSpPr>
          <p:cNvPr id="169" name="www.loveisaction.com"/>
          <p:cNvSpPr txBox="1"/>
          <p:nvPr/>
        </p:nvSpPr>
        <p:spPr>
          <a:xfrm>
            <a:off x="10846632" y="9347341"/>
            <a:ext cx="2141538" cy="32355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39687" defTabSz="914400">
              <a:buClr>
                <a:srgbClr val="0433FF"/>
              </a:buClr>
              <a:defRPr b="0" sz="1600" u="sng">
                <a:solidFill>
                  <a:srgbClr val="011477"/>
                </a:solidFill>
                <a:uFill>
                  <a:solidFill>
                    <a:srgbClr val="0433FF"/>
                  </a:solidFill>
                </a:uFill>
                <a:latin typeface="Arial"/>
                <a:ea typeface="Arial"/>
                <a:cs typeface="Arial"/>
                <a:sym typeface="Arial"/>
                <a:hlinkClick r:id="rId4" invalidUrl="" action="" tgtFrame="" tooltip="" history="1" highlightClick="0" endSnd="0"/>
              </a:defRPr>
            </a:lvl1pPr>
          </a:lstStyle>
          <a:p>
            <a:pPr>
              <a:defRPr u="none">
                <a:uFill>
                  <a:solidFill>
                    <a:srgbClr val="000000"/>
                  </a:solidFill>
                </a:uFill>
              </a:defRPr>
            </a:pPr>
            <a:r>
              <a:rPr u="sng">
                <a:uFill>
                  <a:solidFill>
                    <a:srgbClr val="0433FF"/>
                  </a:solidFill>
                </a:uFill>
                <a:hlinkClick r:id="rId4" invalidUrl="" action="" tgtFrame="" tooltip="" history="1" highlightClick="0" endSnd="0"/>
              </a:rPr>
              <a:t>www.loveisaction.com</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The Love Is Action Community Initiative identifies and vets safe, effective programs, promising practices, and resource partners that can be replicated or expanded into communities throughout the US"/>
          <p:cNvSpPr txBox="1"/>
          <p:nvPr>
            <p:ph type="title"/>
          </p:nvPr>
        </p:nvSpPr>
        <p:spPr>
          <a:xfrm>
            <a:off x="1334998" y="3126016"/>
            <a:ext cx="10334804" cy="3501568"/>
          </a:xfrm>
          <a:prstGeom prst="rect">
            <a:avLst/>
          </a:prstGeom>
        </p:spPr>
        <p:txBody>
          <a:bodyPr/>
          <a:lstStyle/>
          <a:p>
            <a:pPr defTabSz="292100">
              <a:defRPr sz="4000"/>
            </a:pPr>
            <a:r>
              <a:rPr u="sng">
                <a:solidFill>
                  <a:srgbClr val="016E8F"/>
                </a:solidFill>
                <a:hlinkClick r:id="rId2" invalidUrl="" action="" tgtFrame="" tooltip="" history="1" highlightClick="0" endSnd="0"/>
              </a:rPr>
              <a:t>The Love Is Action Community Initiative</a:t>
            </a:r>
            <a:r>
              <a:t> identifies and vets safe, effective programs, promising practices, and resource partners that can be replicated or expanded into communities throughout the US </a:t>
            </a:r>
          </a:p>
        </p:txBody>
      </p:sp>
      <p:sp>
        <p:nvSpPr>
          <p:cNvPr id="172" name="www.loveisaction.com"/>
          <p:cNvSpPr txBox="1"/>
          <p:nvPr/>
        </p:nvSpPr>
        <p:spPr>
          <a:xfrm>
            <a:off x="10846632" y="9332163"/>
            <a:ext cx="2141538" cy="32355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39687" defTabSz="914400">
              <a:buClr>
                <a:srgbClr val="0433FF"/>
              </a:buClr>
              <a:defRPr b="0" sz="1600" u="sng">
                <a:solidFill>
                  <a:srgbClr val="011477"/>
                </a:solidFill>
                <a:uFill>
                  <a:solidFill>
                    <a:srgbClr val="0433FF"/>
                  </a:solidFill>
                </a:uFill>
                <a:latin typeface="Arial"/>
                <a:ea typeface="Arial"/>
                <a:cs typeface="Arial"/>
                <a:sym typeface="Arial"/>
                <a:hlinkClick r:id="rId3" invalidUrl="" action="" tgtFrame="" tooltip="" history="1" highlightClick="0" endSnd="0"/>
              </a:defRPr>
            </a:lvl1pPr>
          </a:lstStyle>
          <a:p>
            <a:pPr>
              <a:defRPr u="none">
                <a:uFill>
                  <a:solidFill>
                    <a:srgbClr val="000000"/>
                  </a:solidFill>
                </a:uFill>
              </a:defRPr>
            </a:pPr>
            <a:r>
              <a:rPr u="sng">
                <a:uFill>
                  <a:solidFill>
                    <a:srgbClr val="0433FF"/>
                  </a:solidFill>
                </a:uFill>
                <a:hlinkClick r:id="rId3" invalidUrl="" action="" tgtFrame="" tooltip="" history="1" highlightClick="0" endSnd="0"/>
              </a:rPr>
              <a:t>www.loveisaction.com</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4" name="LOVE IS ACTION COMMUNITY INITIATIVE…"/>
          <p:cNvSpPr txBox="1"/>
          <p:nvPr>
            <p:ph type="title"/>
          </p:nvPr>
        </p:nvSpPr>
        <p:spPr>
          <a:xfrm>
            <a:off x="628722" y="968048"/>
            <a:ext cx="11747356" cy="7817504"/>
          </a:xfrm>
          <a:prstGeom prst="rect">
            <a:avLst/>
          </a:prstGeom>
        </p:spPr>
        <p:txBody>
          <a:bodyPr/>
          <a:lstStyle/>
          <a:p>
            <a:pPr defTabSz="457200">
              <a:defRPr b="1" sz="3600">
                <a:latin typeface="Helvetica Neue"/>
                <a:ea typeface="Helvetica Neue"/>
                <a:cs typeface="Helvetica Neue"/>
                <a:sym typeface="Helvetica Neue"/>
              </a:defRPr>
            </a:pPr>
            <a:r>
              <a:t>LOVE IS ACTION COMMUNITY INITIATIVE </a:t>
            </a:r>
          </a:p>
          <a:p>
            <a:pPr defTabSz="457200">
              <a:defRPr b="1" sz="3600">
                <a:latin typeface="Helvetica Neue"/>
                <a:ea typeface="Helvetica Neue"/>
                <a:cs typeface="Helvetica Neue"/>
                <a:sym typeface="Helvetica Neue"/>
              </a:defRPr>
            </a:pPr>
            <a:r>
              <a:t>acts as an intermediary </a:t>
            </a:r>
          </a:p>
          <a:p>
            <a:pPr defTabSz="457200">
              <a:defRPr b="1" sz="3600">
                <a:latin typeface="Helvetica Neue"/>
                <a:ea typeface="Helvetica Neue"/>
                <a:cs typeface="Helvetica Neue"/>
                <a:sym typeface="Helvetica Neue"/>
              </a:defRPr>
            </a:pPr>
          </a:p>
          <a:p>
            <a:pPr algn="l" defTabSz="457200">
              <a:defRPr sz="2800">
                <a:latin typeface="Helvetica Neue"/>
                <a:ea typeface="Helvetica Neue"/>
                <a:cs typeface="Helvetica Neue"/>
                <a:sym typeface="Helvetica Neue"/>
              </a:defRPr>
            </a:pPr>
            <a:r>
              <a:t>1. We </a:t>
            </a:r>
            <a:r>
              <a:rPr b="1" i="1"/>
              <a:t>Find</a:t>
            </a:r>
            <a:r>
              <a:t> partners that provide services to a vulnerable population while operating at or above our specific risk management guidelines.</a:t>
            </a:r>
          </a:p>
          <a:p>
            <a:pPr algn="l" defTabSz="457200">
              <a:defRPr sz="2800">
                <a:latin typeface="Helvetica Neue"/>
                <a:ea typeface="Helvetica Neue"/>
                <a:cs typeface="Helvetica Neue"/>
                <a:sym typeface="Helvetica Neue"/>
              </a:defRPr>
            </a:pPr>
            <a:r>
              <a:t> </a:t>
            </a:r>
          </a:p>
          <a:p>
            <a:pPr algn="l" defTabSz="457200">
              <a:defRPr sz="2800">
                <a:latin typeface="Helvetica Neue"/>
                <a:ea typeface="Helvetica Neue"/>
                <a:cs typeface="Helvetica Neue"/>
                <a:sym typeface="Helvetica Neue"/>
              </a:defRPr>
            </a:pPr>
            <a:r>
              <a:t>2. We hope to help </a:t>
            </a:r>
            <a:r>
              <a:rPr b="1" i="1"/>
              <a:t>Fund</a:t>
            </a:r>
            <a:r>
              <a:rPr i="1"/>
              <a:t> </a:t>
            </a:r>
            <a:r>
              <a:t>these partners so that they can replicate in other communities that need the programs/services they have mastered.</a:t>
            </a:r>
          </a:p>
          <a:p>
            <a:pPr algn="l" defTabSz="457200">
              <a:defRPr sz="2800">
                <a:latin typeface="Helvetica Neue"/>
                <a:ea typeface="Helvetica Neue"/>
                <a:cs typeface="Helvetica Neue"/>
                <a:sym typeface="Helvetica Neue"/>
              </a:defRPr>
            </a:pPr>
          </a:p>
          <a:p>
            <a:pPr algn="l" defTabSz="457200">
              <a:defRPr sz="2800">
                <a:latin typeface="Helvetica Neue"/>
                <a:ea typeface="Helvetica Neue"/>
                <a:cs typeface="Helvetica Neue"/>
                <a:sym typeface="Helvetica Neue"/>
              </a:defRPr>
            </a:pPr>
            <a:r>
              <a:t>3. We help to </a:t>
            </a:r>
            <a:r>
              <a:rPr b="1" i="1"/>
              <a:t>Form</a:t>
            </a:r>
            <a:r>
              <a:rPr i="1"/>
              <a:t> </a:t>
            </a:r>
            <a:r>
              <a:t>partners with resources, training, networking, and assistance from our coalition of vetted experts.</a:t>
            </a:r>
          </a:p>
          <a:p>
            <a:pPr algn="l" defTabSz="457200">
              <a:defRPr sz="2800">
                <a:latin typeface="Helvetica Neue"/>
                <a:ea typeface="Helvetica Neue"/>
                <a:cs typeface="Helvetica Neue"/>
                <a:sym typeface="Helvetica Neue"/>
              </a:defRPr>
            </a:pPr>
          </a:p>
          <a:p>
            <a:pPr algn="l" defTabSz="457200">
              <a:defRPr sz="2800">
                <a:latin typeface="Helvetica Neue"/>
                <a:ea typeface="Helvetica Neue"/>
                <a:cs typeface="Helvetica Neue"/>
                <a:sym typeface="Helvetica Neue"/>
              </a:defRPr>
            </a:pPr>
            <a:r>
              <a:t>4. We </a:t>
            </a:r>
            <a:r>
              <a:rPr b="1" i="1"/>
              <a:t>Feature</a:t>
            </a:r>
            <a:r>
              <a:t> our partners through outcomes data tracking and reporting to provide visibility, assure sustainability of their programs and services, to recognize and celebrate the good they are doing, and to help others replicate these good programs where the needs are great.</a:t>
            </a:r>
          </a:p>
        </p:txBody>
      </p:sp>
      <p:sp>
        <p:nvSpPr>
          <p:cNvPr id="175" name="www.loveisaction.com"/>
          <p:cNvSpPr txBox="1"/>
          <p:nvPr/>
        </p:nvSpPr>
        <p:spPr>
          <a:xfrm>
            <a:off x="10846632" y="9332163"/>
            <a:ext cx="2141538" cy="32355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39687" defTabSz="914400">
              <a:buClr>
                <a:srgbClr val="0433FF"/>
              </a:buClr>
              <a:defRPr b="0" sz="1600" u="sng">
                <a:solidFill>
                  <a:srgbClr val="011477"/>
                </a:solidFill>
                <a:uFill>
                  <a:solidFill>
                    <a:srgbClr val="0433FF"/>
                  </a:solidFill>
                </a:uFill>
                <a:latin typeface="Arial"/>
                <a:ea typeface="Arial"/>
                <a:cs typeface="Arial"/>
                <a:sym typeface="Arial"/>
                <a:hlinkClick r:id="rId2" invalidUrl="" action="" tgtFrame="" tooltip="" history="1" highlightClick="0" endSnd="0"/>
              </a:defRPr>
            </a:lvl1pPr>
          </a:lstStyle>
          <a:p>
            <a:pPr>
              <a:defRPr u="none">
                <a:uFill>
                  <a:solidFill>
                    <a:srgbClr val="000000"/>
                  </a:solidFill>
                </a:uFill>
              </a:defRPr>
            </a:pPr>
            <a:r>
              <a:rPr u="sng">
                <a:uFill>
                  <a:solidFill>
                    <a:srgbClr val="0433FF"/>
                  </a:solidFill>
                </a:uFill>
                <a:hlinkClick r:id="rId2" invalidUrl="" action="" tgtFrame="" tooltip="" history="1" highlightClick="0" endSnd="0"/>
              </a:rPr>
              <a:t>www.loveisaction.com</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7" name="Which child welfare organizations, ministries, promising practices, and resources are considered for partnership?"/>
          <p:cNvSpPr txBox="1"/>
          <p:nvPr>
            <p:ph type="title"/>
          </p:nvPr>
        </p:nvSpPr>
        <p:spPr>
          <a:xfrm>
            <a:off x="2177559" y="2800311"/>
            <a:ext cx="8649682" cy="4152978"/>
          </a:xfrm>
          <a:prstGeom prst="rect">
            <a:avLst/>
          </a:prstGeom>
        </p:spPr>
        <p:txBody>
          <a:bodyPr/>
          <a:lstStyle>
            <a:lvl1pPr defTabSz="385572">
              <a:defRPr sz="5280"/>
            </a:lvl1pPr>
          </a:lstStyle>
          <a:p>
            <a:pPr/>
            <a:r>
              <a:t>Which child welfare organizations, ministries, promising practices, and resources are considered for partnership?</a:t>
            </a:r>
          </a:p>
        </p:txBody>
      </p:sp>
      <p:sp>
        <p:nvSpPr>
          <p:cNvPr id="178" name="www.loveisaction.com"/>
          <p:cNvSpPr txBox="1"/>
          <p:nvPr/>
        </p:nvSpPr>
        <p:spPr>
          <a:xfrm>
            <a:off x="10846632" y="9316985"/>
            <a:ext cx="2141538" cy="32355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39687" defTabSz="914400">
              <a:buClr>
                <a:srgbClr val="0433FF"/>
              </a:buClr>
              <a:defRPr b="0" sz="1600" u="sng">
                <a:solidFill>
                  <a:srgbClr val="011477"/>
                </a:solidFill>
                <a:uFill>
                  <a:solidFill>
                    <a:srgbClr val="0433FF"/>
                  </a:solidFill>
                </a:uFill>
                <a:latin typeface="Arial"/>
                <a:ea typeface="Arial"/>
                <a:cs typeface="Arial"/>
                <a:sym typeface="Arial"/>
                <a:hlinkClick r:id="rId2" invalidUrl="" action="" tgtFrame="" tooltip="" history="1" highlightClick="0" endSnd="0"/>
              </a:defRPr>
            </a:lvl1pPr>
          </a:lstStyle>
          <a:p>
            <a:pPr>
              <a:defRPr u="none">
                <a:uFill>
                  <a:solidFill>
                    <a:srgbClr val="000000"/>
                  </a:solidFill>
                </a:uFill>
              </a:defRPr>
            </a:pPr>
            <a:r>
              <a:rPr u="sng">
                <a:uFill>
                  <a:solidFill>
                    <a:srgbClr val="0433FF"/>
                  </a:solidFill>
                </a:uFill>
                <a:hlinkClick r:id="rId2" invalidUrl="" action="" tgtFrame="" tooltip="" history="1" highlightClick="0" endSnd="0"/>
              </a:rPr>
              <a:t>www.loveisaction.com</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0" name="Twenty-five years of data around tragedy in child welfare positions us to identify safe, effective partners to serve as leaders in their communities"/>
          <p:cNvSpPr txBox="1"/>
          <p:nvPr>
            <p:ph type="title"/>
          </p:nvPr>
        </p:nvSpPr>
        <p:spPr>
          <a:xfrm>
            <a:off x="646067" y="3045074"/>
            <a:ext cx="11712666" cy="3663452"/>
          </a:xfrm>
          <a:prstGeom prst="rect">
            <a:avLst/>
          </a:prstGeom>
        </p:spPr>
        <p:txBody>
          <a:bodyPr/>
          <a:lstStyle>
            <a:lvl1pPr defTabSz="385572">
              <a:defRPr sz="5280"/>
            </a:lvl1pPr>
          </a:lstStyle>
          <a:p>
            <a:pPr/>
            <a:r>
              <a:t>Twenty-five years of data around tragedy in child welfare positions us to identify safe, effective partners to serve as leaders in their communities</a:t>
            </a:r>
          </a:p>
        </p:txBody>
      </p:sp>
      <p:sp>
        <p:nvSpPr>
          <p:cNvPr id="181" name="www.loveisaction.com"/>
          <p:cNvSpPr txBox="1"/>
          <p:nvPr/>
        </p:nvSpPr>
        <p:spPr>
          <a:xfrm>
            <a:off x="10846632" y="9347341"/>
            <a:ext cx="2141538" cy="32355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39687" defTabSz="914400">
              <a:buClr>
                <a:srgbClr val="0433FF"/>
              </a:buClr>
              <a:defRPr b="0" sz="1600" u="sng">
                <a:solidFill>
                  <a:srgbClr val="011477"/>
                </a:solidFill>
                <a:uFill>
                  <a:solidFill>
                    <a:srgbClr val="0433FF"/>
                  </a:solidFill>
                </a:uFill>
                <a:latin typeface="Arial"/>
                <a:ea typeface="Arial"/>
                <a:cs typeface="Arial"/>
                <a:sym typeface="Arial"/>
                <a:hlinkClick r:id="rId2" invalidUrl="" action="" tgtFrame="" tooltip="" history="1" highlightClick="0" endSnd="0"/>
              </a:defRPr>
            </a:lvl1pPr>
          </a:lstStyle>
          <a:p>
            <a:pPr>
              <a:defRPr u="none">
                <a:uFill>
                  <a:solidFill>
                    <a:srgbClr val="000000"/>
                  </a:solidFill>
                </a:uFill>
              </a:defRPr>
            </a:pPr>
            <a:r>
              <a:rPr u="sng">
                <a:uFill>
                  <a:solidFill>
                    <a:srgbClr val="0433FF"/>
                  </a:solidFill>
                </a:uFill>
                <a:hlinkClick r:id="rId2" invalidUrl="" action="" tgtFrame="" tooltip="" history="1" highlightClick="0" endSnd="0"/>
              </a:rPr>
              <a:t>www.loveisaction.com</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 name="We look for Christian child welfare programs because our data suggests that children in served in Christ-centered programs are safer and enjoy better outcomes"/>
          <p:cNvSpPr txBox="1"/>
          <p:nvPr>
            <p:ph type="title"/>
          </p:nvPr>
        </p:nvSpPr>
        <p:spPr>
          <a:xfrm>
            <a:off x="1605939" y="3704412"/>
            <a:ext cx="9792922" cy="2344776"/>
          </a:xfrm>
          <a:prstGeom prst="rect">
            <a:avLst/>
          </a:prstGeom>
        </p:spPr>
        <p:txBody>
          <a:bodyPr/>
          <a:lstStyle>
            <a:lvl1pPr defTabSz="262889">
              <a:defRPr sz="3600"/>
            </a:lvl1pPr>
          </a:lstStyle>
          <a:p>
            <a:pPr/>
            <a:r>
              <a:t>We look for Christian child welfare programs because our data suggests that children in served in Christ-centered programs are safer and enjoy better outcomes </a:t>
            </a:r>
          </a:p>
        </p:txBody>
      </p:sp>
      <p:sp>
        <p:nvSpPr>
          <p:cNvPr id="184" name="www.loveisaction.com"/>
          <p:cNvSpPr txBox="1"/>
          <p:nvPr/>
        </p:nvSpPr>
        <p:spPr>
          <a:xfrm>
            <a:off x="10846632" y="9377698"/>
            <a:ext cx="2141538" cy="32355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39687" defTabSz="914400">
              <a:buClr>
                <a:srgbClr val="0433FF"/>
              </a:buClr>
              <a:defRPr b="0" sz="1600" u="sng">
                <a:solidFill>
                  <a:srgbClr val="011477"/>
                </a:solidFill>
                <a:uFill>
                  <a:solidFill>
                    <a:srgbClr val="0433FF"/>
                  </a:solidFill>
                </a:uFill>
                <a:latin typeface="Arial"/>
                <a:ea typeface="Arial"/>
                <a:cs typeface="Arial"/>
                <a:sym typeface="Arial"/>
                <a:hlinkClick r:id="rId2" invalidUrl="" action="" tgtFrame="" tooltip="" history="1" highlightClick="0" endSnd="0"/>
              </a:defRPr>
            </a:lvl1pPr>
          </a:lstStyle>
          <a:p>
            <a:pPr>
              <a:defRPr u="none">
                <a:uFill>
                  <a:solidFill>
                    <a:srgbClr val="000000"/>
                  </a:solidFill>
                </a:uFill>
              </a:defRPr>
            </a:pPr>
            <a:r>
              <a:rPr u="sng">
                <a:uFill>
                  <a:solidFill>
                    <a:srgbClr val="0433FF"/>
                  </a:solidFill>
                </a:uFill>
                <a:hlinkClick r:id="rId2" invalidUrl="" action="" tgtFrame="" tooltip="" history="1" highlightClick="0" endSnd="0"/>
              </a:rPr>
              <a:t>www.loveisaction.com</a:t>
            </a:r>
          </a:p>
        </p:txBody>
      </p:sp>
      <p:sp>
        <p:nvSpPr>
          <p:cNvPr id="185" name="www.loveisaction.com"/>
          <p:cNvSpPr txBox="1"/>
          <p:nvPr/>
        </p:nvSpPr>
        <p:spPr>
          <a:xfrm>
            <a:off x="10846632" y="9377698"/>
            <a:ext cx="2141538" cy="32355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39687" defTabSz="914400">
              <a:buClr>
                <a:srgbClr val="0433FF"/>
              </a:buClr>
              <a:defRPr b="0" sz="1600" u="sng">
                <a:solidFill>
                  <a:srgbClr val="011477"/>
                </a:solidFill>
                <a:uFill>
                  <a:solidFill>
                    <a:srgbClr val="0433FF"/>
                  </a:solidFill>
                </a:uFill>
                <a:latin typeface="Arial"/>
                <a:ea typeface="Arial"/>
                <a:cs typeface="Arial"/>
                <a:sym typeface="Arial"/>
                <a:hlinkClick r:id="rId2" invalidUrl="" action="" tgtFrame="" tooltip="" history="1" highlightClick="0" endSnd="0"/>
              </a:defRPr>
            </a:lvl1pPr>
          </a:lstStyle>
          <a:p>
            <a:pPr>
              <a:defRPr u="none">
                <a:uFill>
                  <a:solidFill>
                    <a:srgbClr val="000000"/>
                  </a:solidFill>
                </a:uFill>
              </a:defRPr>
            </a:pPr>
            <a:r>
              <a:rPr u="sng">
                <a:uFill>
                  <a:solidFill>
                    <a:srgbClr val="0433FF"/>
                  </a:solidFill>
                </a:uFill>
                <a:hlinkClick r:id="rId2" invalidUrl="" action="" tgtFrame="" tooltip="" history="1" highlightClick="0" endSnd="0"/>
              </a:rPr>
              <a:t>www.loveisaction.com</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7" name="WHY?"/>
          <p:cNvSpPr txBox="1"/>
          <p:nvPr>
            <p:ph type="title"/>
          </p:nvPr>
        </p:nvSpPr>
        <p:spPr>
          <a:xfrm>
            <a:off x="1234074" y="4125606"/>
            <a:ext cx="10536652" cy="1502389"/>
          </a:xfrm>
          <a:prstGeom prst="rect">
            <a:avLst/>
          </a:prstGeom>
        </p:spPr>
        <p:txBody>
          <a:bodyPr/>
          <a:lstStyle/>
          <a:p>
            <a:pPr/>
            <a:r>
              <a:t>WHY?</a:t>
            </a:r>
          </a:p>
        </p:txBody>
      </p:sp>
      <p:sp>
        <p:nvSpPr>
          <p:cNvPr id="188" name="www.loveisaction.com"/>
          <p:cNvSpPr txBox="1"/>
          <p:nvPr/>
        </p:nvSpPr>
        <p:spPr>
          <a:xfrm>
            <a:off x="10846632" y="9377698"/>
            <a:ext cx="2141538" cy="32355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39687" defTabSz="914400">
              <a:buClr>
                <a:srgbClr val="0433FF"/>
              </a:buClr>
              <a:defRPr b="0" sz="1600" u="sng">
                <a:solidFill>
                  <a:srgbClr val="011477"/>
                </a:solidFill>
                <a:uFill>
                  <a:solidFill>
                    <a:srgbClr val="0433FF"/>
                  </a:solidFill>
                </a:uFill>
                <a:latin typeface="Arial"/>
                <a:ea typeface="Arial"/>
                <a:cs typeface="Arial"/>
                <a:sym typeface="Arial"/>
                <a:hlinkClick r:id="rId2" invalidUrl="" action="" tgtFrame="" tooltip="" history="1" highlightClick="0" endSnd="0"/>
              </a:defRPr>
            </a:lvl1pPr>
          </a:lstStyle>
          <a:p>
            <a:pPr>
              <a:defRPr u="none">
                <a:uFill>
                  <a:solidFill>
                    <a:srgbClr val="000000"/>
                  </a:solidFill>
                </a:uFill>
              </a:defRPr>
            </a:pPr>
            <a:r>
              <a:rPr u="sng">
                <a:uFill>
                  <a:solidFill>
                    <a:srgbClr val="0433FF"/>
                  </a:solidFill>
                </a:uFill>
                <a:hlinkClick r:id="rId2" invalidUrl="" action="" tgtFrame="" tooltip="" history="1" highlightClick="0" endSnd="0"/>
              </a:rPr>
              <a:t>www.loveisaction.com</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