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2" name="Shape 1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hape 1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hyperlink" Target="http://www.loveisaction.com" TargetMode="Externa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5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6364" y="8203262"/>
            <a:ext cx="1942075" cy="1381463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pic>
        <p:nvPicPr>
          <p:cNvPr id="113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6364" y="8203262"/>
            <a:ext cx="1942075" cy="1381463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pic>
        <p:nvPicPr>
          <p:cNvPr id="123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6364" y="8203262"/>
            <a:ext cx="1942075" cy="1381463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rcRect l="0" t="0" r="0" b="18125"/>
          <a:stretch>
            <a:fillRect/>
          </a:stretch>
        </p:blipFill>
        <p:spPr>
          <a:xfrm>
            <a:off x="10633227" y="8127371"/>
            <a:ext cx="2150947" cy="1252718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www.loveisaction.com"/>
          <p:cNvSpPr txBox="1"/>
          <p:nvPr/>
        </p:nvSpPr>
        <p:spPr>
          <a:xfrm>
            <a:off x="10502704" y="9290761"/>
            <a:ext cx="2412110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indent="55809" defTabSz="1285875">
              <a:buClr>
                <a:srgbClr val="0433FF"/>
              </a:buClr>
              <a:defRPr b="0" sz="1800" u="sng">
                <a:solidFill>
                  <a:srgbClr val="011477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  <a:hlinkClick r:id="rId4" invalidUrl="" action="" tgtFrame="" tooltip="" history="1" highlightClick="0" endSnd="0"/>
              </a:defRPr>
            </a:lvl1pPr>
          </a:lstStyle>
          <a:p>
            <a:pPr>
              <a:defRPr u="none">
                <a:uFill>
                  <a:solidFill>
                    <a:srgbClr val="000000"/>
                  </a:solidFill>
                </a:uFill>
              </a:defRPr>
            </a:pPr>
            <a:r>
              <a:rPr u="sng">
                <a:uFill>
                  <a:solidFill>
                    <a:srgbClr val="0433FF"/>
                  </a:solidFill>
                </a:uFill>
                <a:hlinkClick r:id="rId4" invalidUrl="" action="" tgtFrame="" tooltip="" history="1" highlightClick="0" endSnd="0"/>
              </a:rPr>
              <a:t>www.loveisaction.com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5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6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7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6364" y="8203262"/>
            <a:ext cx="1942075" cy="1381463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pic>
        <p:nvPicPr>
          <p:cNvPr id="37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6364" y="8203262"/>
            <a:ext cx="1942075" cy="1381463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7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9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6364" y="8203262"/>
            <a:ext cx="1942075" cy="1381463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8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6364" y="8203262"/>
            <a:ext cx="1942075" cy="1381463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0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6364" y="8203262"/>
            <a:ext cx="1942075" cy="1381463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90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6364" y="8203262"/>
            <a:ext cx="1942075" cy="1381463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0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1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pic>
        <p:nvPicPr>
          <p:cNvPr id="102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6364" y="8203262"/>
            <a:ext cx="1942075" cy="1381463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pic>
        <p:nvPicPr>
          <p:cNvPr id="3" name="IMG_1348.JPG" descr="IMG_1348.JPG"/>
          <p:cNvPicPr>
            <a:picLocks noChangeAspect="1"/>
          </p:cNvPicPr>
          <p:nvPr/>
        </p:nvPicPr>
        <p:blipFill>
          <a:blip r:embed="rId2">
            <a:alphaModFix amt="24418"/>
            <a:extLst/>
          </a:blip>
          <a:srcRect l="0" t="0" r="54673" b="34613"/>
          <a:stretch>
            <a:fillRect/>
          </a:stretch>
        </p:blipFill>
        <p:spPr>
          <a:xfrm>
            <a:off x="-6296" y="-957"/>
            <a:ext cx="1838164" cy="1886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Final love is action 5 oct 2019 transparent-01.png" descr="Final love is action 5 oct 2019 transparent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6364" y="8203262"/>
            <a:ext cx="1942075" cy="138146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oveisaction.com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oveisaction.com" TargetMode="Externa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oveisaction.com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uccessfulsurvivors.org" TargetMode="External"/><Relationship Id="rId3" Type="http://schemas.openxmlformats.org/officeDocument/2006/relationships/hyperlink" Target="mailto:LoveIs@successfulsurvivors.org?subject=Love%20Is%20Action" TargetMode="External"/><Relationship Id="rId4" Type="http://schemas.openxmlformats.org/officeDocument/2006/relationships/hyperlink" Target="http://www.loveisaction.com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oveisaction.com" TargetMode="Externa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oveisaction.com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oveisaction.com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oveisaction.com" TargetMode="Externa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oveisaction.com" TargetMode="Externa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oveisaction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LOVE IS ACTION…"/>
          <p:cNvSpPr txBox="1"/>
          <p:nvPr>
            <p:ph type="ctrTitle"/>
          </p:nvPr>
        </p:nvSpPr>
        <p:spPr>
          <a:xfrm>
            <a:off x="1270000" y="4582863"/>
            <a:ext cx="10464800" cy="1586869"/>
          </a:xfrm>
          <a:prstGeom prst="rect">
            <a:avLst/>
          </a:prstGeom>
        </p:spPr>
        <p:txBody>
          <a:bodyPr/>
          <a:lstStyle/>
          <a:p>
            <a:pPr>
              <a:defRPr b="1" sz="5800">
                <a:solidFill>
                  <a:srgbClr val="C82506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LOVE IS ACTION</a:t>
            </a:r>
          </a:p>
          <a:p>
            <a:pPr>
              <a:defRPr b="1" sz="380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COMMUNITY INITIATIVE</a:t>
            </a:r>
          </a:p>
        </p:txBody>
      </p:sp>
      <p:sp>
        <p:nvSpPr>
          <p:cNvPr id="145" name="in your neighborhood"/>
          <p:cNvSpPr txBox="1"/>
          <p:nvPr/>
        </p:nvSpPr>
        <p:spPr>
          <a:xfrm>
            <a:off x="2448306" y="6534505"/>
            <a:ext cx="8108188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sz="3400">
                <a:solidFill>
                  <a:srgbClr val="164F8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in your neighborhood</a:t>
            </a:r>
          </a:p>
        </p:txBody>
      </p:sp>
      <p:sp>
        <p:nvSpPr>
          <p:cNvPr id="146" name="10 steps to starting"/>
          <p:cNvSpPr txBox="1"/>
          <p:nvPr/>
        </p:nvSpPr>
        <p:spPr>
          <a:xfrm>
            <a:off x="868560" y="2681389"/>
            <a:ext cx="11267679" cy="153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9600">
                <a:solidFill>
                  <a:srgbClr val="164F8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10 steps to starting</a:t>
            </a:r>
          </a:p>
        </p:txBody>
      </p:sp>
      <p:sp>
        <p:nvSpPr>
          <p:cNvPr id="147" name="www.loveisaction.com"/>
          <p:cNvSpPr txBox="1"/>
          <p:nvPr/>
        </p:nvSpPr>
        <p:spPr>
          <a:xfrm>
            <a:off x="10855374" y="9371505"/>
            <a:ext cx="2124054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indent="39687" defTabSz="914400">
              <a:buClr>
                <a:srgbClr val="0433FF"/>
              </a:buClr>
              <a:defRPr sz="1400" u="sng">
                <a:solidFill>
                  <a:srgbClr val="011477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uFill>
                  <a:solidFill>
                    <a:srgbClr val="000000"/>
                  </a:solidFill>
                </a:uFill>
              </a:defRPr>
            </a:pPr>
            <a:r>
              <a:rPr u="sng">
                <a:uFill>
                  <a:solidFill>
                    <a:srgbClr val="0433FF"/>
                  </a:solidFill>
                </a:uFill>
                <a:hlinkClick r:id="rId2" invalidUrl="" action="" tgtFrame="" tooltip="" history="1" highlightClick="0" endSnd="0"/>
              </a:rPr>
              <a:t>www.loveisaction.com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5" grpId="2"/>
      <p:bldP build="whole" bldLvl="1" animBg="1" rev="0" advAuto="0" spid="14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TEP #9…"/>
          <p:cNvSpPr txBox="1"/>
          <p:nvPr>
            <p:ph type="ctrTitle"/>
          </p:nvPr>
        </p:nvSpPr>
        <p:spPr>
          <a:xfrm>
            <a:off x="1270000" y="3609048"/>
            <a:ext cx="10464801" cy="253550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STEP #9</a:t>
            </a:r>
            <a:r>
              <a:t> </a:t>
            </a:r>
          </a:p>
          <a:p>
            <a:pPr>
              <a:defRPr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t>Meet Regularly </a:t>
            </a:r>
          </a:p>
        </p:txBody>
      </p:sp>
      <p:sp>
        <p:nvSpPr>
          <p:cNvPr id="184" name="Meetings help to build relationships, recruit new volunteers, and to give everyone the opportunity to share the good that has been done."/>
          <p:cNvSpPr txBox="1"/>
          <p:nvPr/>
        </p:nvSpPr>
        <p:spPr>
          <a:xfrm>
            <a:off x="1762162" y="7509747"/>
            <a:ext cx="9480476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b="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Meetings help to build relationships, recruit new volunteers, and to give everyone the opportunity to share the good that has been done.</a:t>
            </a:r>
          </a:p>
        </p:txBody>
      </p:sp>
      <p:sp>
        <p:nvSpPr>
          <p:cNvPr id="185" name="www.loveisaction.com"/>
          <p:cNvSpPr txBox="1"/>
          <p:nvPr/>
        </p:nvSpPr>
        <p:spPr>
          <a:xfrm>
            <a:off x="10639857" y="9304493"/>
            <a:ext cx="2281882" cy="34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indent="55809" defTabSz="1285875">
              <a:buClr>
                <a:srgbClr val="0433FF"/>
              </a:buClr>
              <a:defRPr b="0" sz="1700" u="sng">
                <a:solidFill>
                  <a:srgbClr val="011477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uFill>
                  <a:solidFill>
                    <a:srgbClr val="000000"/>
                  </a:solidFill>
                </a:uFill>
              </a:defRPr>
            </a:pPr>
            <a:r>
              <a:rPr u="sng">
                <a:uFill>
                  <a:solidFill>
                    <a:srgbClr val="0433FF"/>
                  </a:solidFill>
                </a:uFill>
                <a:hlinkClick r:id="rId2" invalidUrl="" action="" tgtFrame="" tooltip="" history="1" highlightClick="0" endSnd="0"/>
              </a:rPr>
              <a:t>www.loveisaction.com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TEP #10…"/>
          <p:cNvSpPr txBox="1"/>
          <p:nvPr>
            <p:ph type="ctrTitle"/>
          </p:nvPr>
        </p:nvSpPr>
        <p:spPr>
          <a:xfrm>
            <a:off x="1270000" y="2967771"/>
            <a:ext cx="10464801" cy="3818058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STEP #10</a:t>
            </a:r>
            <a:r>
              <a:t> </a:t>
            </a:r>
          </a:p>
          <a:p>
            <a:pPr>
              <a:defRPr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t>Hold An Annual Community Event</a:t>
            </a:r>
          </a:p>
        </p:txBody>
      </p:sp>
      <p:sp>
        <p:nvSpPr>
          <p:cNvPr id="188" name="Annual events allow stakeholders to share the good work being done, invite others to get involved, and to allow public and private social services to share needs."/>
          <p:cNvSpPr txBox="1"/>
          <p:nvPr/>
        </p:nvSpPr>
        <p:spPr>
          <a:xfrm>
            <a:off x="2298571" y="7868209"/>
            <a:ext cx="8407659" cy="118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b="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Annual events allow stakeholders to share the good work being done, invite others to get involved, and to allow public and private social services to share needs.</a:t>
            </a:r>
          </a:p>
        </p:txBody>
      </p:sp>
      <p:sp>
        <p:nvSpPr>
          <p:cNvPr id="189" name="www.loveisaction.com"/>
          <p:cNvSpPr txBox="1"/>
          <p:nvPr/>
        </p:nvSpPr>
        <p:spPr>
          <a:xfrm>
            <a:off x="10639857" y="9304493"/>
            <a:ext cx="2281882" cy="34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indent="55809" defTabSz="1285875">
              <a:buClr>
                <a:srgbClr val="0433FF"/>
              </a:buClr>
              <a:defRPr b="0" sz="1700" u="sng">
                <a:solidFill>
                  <a:srgbClr val="011477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uFill>
                  <a:solidFill>
                    <a:srgbClr val="000000"/>
                  </a:solidFill>
                </a:uFill>
              </a:defRPr>
            </a:pPr>
            <a:r>
              <a:rPr u="sng">
                <a:uFill>
                  <a:solidFill>
                    <a:srgbClr val="0433FF"/>
                  </a:solidFill>
                </a:uFill>
                <a:hlinkClick r:id="rId2" invalidUrl="" action="" tgtFrame="" tooltip="" history="1" highlightClick="0" endSnd="0"/>
              </a:rPr>
              <a:t>www.loveisaction.com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hank you for your heart for others!…"/>
          <p:cNvSpPr txBox="1"/>
          <p:nvPr>
            <p:ph type="ctrTitle"/>
          </p:nvPr>
        </p:nvSpPr>
        <p:spPr>
          <a:xfrm>
            <a:off x="936080" y="3092991"/>
            <a:ext cx="11383080" cy="5015418"/>
          </a:xfrm>
          <a:prstGeom prst="rect">
            <a:avLst/>
          </a:prstGeom>
        </p:spPr>
        <p:txBody>
          <a:bodyPr/>
          <a:lstStyle/>
          <a:p>
            <a:pPr defTabSz="379729">
              <a:defRPr b="1" i="1" sz="520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Thank you for your heart for others!</a:t>
            </a:r>
          </a:p>
          <a:p>
            <a:pPr defTabSz="379729">
              <a:defRPr i="1" sz="2209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379729">
              <a:defRPr i="1" sz="2665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Love Is Action Community Initiative is one of three initiatives of </a:t>
            </a:r>
            <a:r>
              <a:rPr i="0" u="sng">
                <a:solidFill>
                  <a:srgbClr val="0042A9"/>
                </a:solidFill>
                <a:latin typeface="+mn-lt"/>
                <a:ea typeface="+mn-ea"/>
                <a:cs typeface="+mn-cs"/>
                <a:sym typeface="Helvetica Neue Medium"/>
                <a:hlinkClick r:id="rId2" invalidUrl="" action="" tgtFrame="" tooltip="" history="1" highlightClick="0" endSnd="0"/>
              </a:rPr>
              <a:t> Successful Survivors Foundation</a:t>
            </a:r>
            <a:r>
              <a:t>, a non-profit organization that exists to help survivors create successful lives. </a:t>
            </a:r>
          </a:p>
          <a:p>
            <a:pPr defTabSz="379729">
              <a:defRPr i="1" sz="2665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379729">
              <a:defRPr i="1" sz="2665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We are here to help you launch </a:t>
            </a:r>
          </a:p>
          <a:p>
            <a:pPr defTabSz="379729">
              <a:defRPr i="1" sz="2665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Love Is Action Community Initiative</a:t>
            </a:r>
          </a:p>
          <a:p>
            <a:pPr defTabSz="379729">
              <a:defRPr i="1" sz="2209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379729">
              <a:defRPr b="1" sz="2209" u="sng">
                <a:solidFill>
                  <a:srgbClr val="0042A9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hlinkClick r:id="rId3" invalidUrl="" action="" tgtFrame="" tooltip="" history="1" highlightClick="0" endSnd="0"/>
              </a:rPr>
              <a:t>LoveIs@successfulsurvivors.org</a:t>
            </a:r>
          </a:p>
          <a:p>
            <a:pPr defTabSz="379729">
              <a:defRPr b="1" sz="2209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949.307.6067</a:t>
            </a:r>
          </a:p>
        </p:txBody>
      </p:sp>
      <p:sp>
        <p:nvSpPr>
          <p:cNvPr id="192" name="www.loveisaction.com"/>
          <p:cNvSpPr txBox="1"/>
          <p:nvPr/>
        </p:nvSpPr>
        <p:spPr>
          <a:xfrm>
            <a:off x="10639857" y="9304493"/>
            <a:ext cx="2281882" cy="34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indent="55809" defTabSz="1285875">
              <a:buClr>
                <a:srgbClr val="0433FF"/>
              </a:buClr>
              <a:defRPr b="0" sz="1700" u="sng">
                <a:solidFill>
                  <a:srgbClr val="011477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  <a:hlinkClick r:id="rId4" invalidUrl="" action="" tgtFrame="" tooltip="" history="1" highlightClick="0" endSnd="0"/>
              </a:defRPr>
            </a:lvl1pPr>
          </a:lstStyle>
          <a:p>
            <a:pPr>
              <a:defRPr u="none">
                <a:uFill>
                  <a:solidFill>
                    <a:srgbClr val="000000"/>
                  </a:solidFill>
                </a:uFill>
              </a:defRPr>
            </a:pPr>
            <a:r>
              <a:rPr u="sng">
                <a:uFill>
                  <a:solidFill>
                    <a:srgbClr val="0433FF"/>
                  </a:solidFill>
                </a:uFill>
                <a:hlinkClick r:id="rId4" invalidUrl="" action="" tgtFrame="" tooltip="" history="1" highlightClick="0" endSnd="0"/>
              </a:rPr>
              <a:t>www.loveisaction.com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TEP #1…"/>
          <p:cNvSpPr txBox="1"/>
          <p:nvPr>
            <p:ph type="body" idx="4294967295"/>
          </p:nvPr>
        </p:nvSpPr>
        <p:spPr>
          <a:xfrm>
            <a:off x="906965" y="2329292"/>
            <a:ext cx="11190870" cy="5095016"/>
          </a:xfrm>
          <a:prstGeom prst="rect">
            <a:avLst/>
          </a:prstGeom>
        </p:spPr>
        <p:txBody>
          <a:bodyPr lIns="38100" tIns="38100" rIns="38100" bIns="38100"/>
          <a:lstStyle/>
          <a:p>
            <a:pPr marL="0" indent="0" algn="ctr">
              <a:spcBef>
                <a:spcPts val="0"/>
              </a:spcBef>
              <a:buSzTx/>
              <a:buNone/>
              <a:defRPr sz="3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b="1" sz="780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STEP #1</a:t>
            </a:r>
            <a:endParaRPr b="1" sz="7800">
              <a:solidFill>
                <a:srgbClr val="005493"/>
              </a:solidFill>
              <a:uFill>
                <a:solidFill>
                  <a:srgbClr val="3B2489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ctr">
              <a:spcBef>
                <a:spcPts val="0"/>
              </a:spcBef>
              <a:buSzTx/>
              <a:buNone/>
              <a:defRPr sz="3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780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rPr>
              <a:t>Decide To Champion Love Is Action In Your Community</a:t>
            </a:r>
          </a:p>
        </p:txBody>
      </p:sp>
      <p:sp>
        <p:nvSpPr>
          <p:cNvPr id="150" name="It takes ONE PERSON to put their love into action to initiate lasting improvement!"/>
          <p:cNvSpPr txBox="1"/>
          <p:nvPr/>
        </p:nvSpPr>
        <p:spPr>
          <a:xfrm>
            <a:off x="3484893" y="7868209"/>
            <a:ext cx="6035014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b="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It takes ONE PERSON to put their love into action to initiate lasting improvement!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TEP #2…"/>
          <p:cNvSpPr txBox="1"/>
          <p:nvPr>
            <p:ph type="body" idx="4294967295"/>
          </p:nvPr>
        </p:nvSpPr>
        <p:spPr>
          <a:xfrm>
            <a:off x="493360" y="2492458"/>
            <a:ext cx="12018080" cy="4768684"/>
          </a:xfrm>
          <a:prstGeom prst="rect">
            <a:avLst/>
          </a:prstGeom>
        </p:spPr>
        <p:txBody>
          <a:bodyPr lIns="38100" tIns="38100" rIns="38100" bIns="38100"/>
          <a:lstStyle/>
          <a:p>
            <a:pPr marL="0" indent="0" algn="ctr">
              <a:spcBef>
                <a:spcPts val="0"/>
              </a:spcBef>
              <a:buSzTx/>
              <a:buNone/>
              <a:defRPr sz="3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b="1" sz="780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STEP #2</a:t>
            </a:r>
            <a:endParaRPr b="1" sz="7800">
              <a:solidFill>
                <a:srgbClr val="005493"/>
              </a:solidFill>
              <a:uFill>
                <a:solidFill>
                  <a:srgbClr val="3B2489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ctr">
              <a:spcBef>
                <a:spcPts val="0"/>
              </a:spcBef>
              <a:buSzTx/>
              <a:buNone/>
              <a:defRPr sz="3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780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rPr>
              <a:t>Invite Others To Meet And Discuss Love Is Action</a:t>
            </a:r>
          </a:p>
        </p:txBody>
      </p:sp>
      <p:sp>
        <p:nvSpPr>
          <p:cNvPr id="155" name="Never underestimate what a small group of people can accomplish!"/>
          <p:cNvSpPr txBox="1"/>
          <p:nvPr/>
        </p:nvSpPr>
        <p:spPr>
          <a:xfrm>
            <a:off x="3784662" y="7868209"/>
            <a:ext cx="543547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b="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Never underestimate what a small group of people can accomplish!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TEP #3…"/>
          <p:cNvSpPr txBox="1"/>
          <p:nvPr>
            <p:ph type="ctrTitle"/>
          </p:nvPr>
        </p:nvSpPr>
        <p:spPr>
          <a:xfrm>
            <a:off x="1270000" y="2372028"/>
            <a:ext cx="10464801" cy="5009544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b="1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STEP #3</a:t>
            </a:r>
            <a:endParaRPr b="1">
              <a:solidFill>
                <a:srgbClr val="005493"/>
              </a:solidFill>
              <a:uFill>
                <a:solidFill>
                  <a:srgbClr val="3B2489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rPr>
              <a:t>Ask Stakeholders About Needs &amp; Possible Solutions</a:t>
            </a:r>
          </a:p>
        </p:txBody>
      </p:sp>
      <p:sp>
        <p:nvSpPr>
          <p:cNvPr id="160" name="The champion must live in the community and listen to the concerns and suggestions of stakeholders. For change to be sustainable, it must involve those in the community."/>
          <p:cNvSpPr txBox="1"/>
          <p:nvPr/>
        </p:nvSpPr>
        <p:spPr>
          <a:xfrm>
            <a:off x="2427907" y="7868209"/>
            <a:ext cx="8148986" cy="118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b="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The champion must live in the community and listen to the concerns and suggestions of stakeholders. For change to be sustainable, it must involve those in the community.</a:t>
            </a:r>
          </a:p>
        </p:txBody>
      </p:sp>
      <p:sp>
        <p:nvSpPr>
          <p:cNvPr id="161" name="www.loveisaction.com"/>
          <p:cNvSpPr txBox="1"/>
          <p:nvPr/>
        </p:nvSpPr>
        <p:spPr>
          <a:xfrm>
            <a:off x="10776460" y="9357616"/>
            <a:ext cx="2281883" cy="34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indent="55809" defTabSz="1285875">
              <a:buClr>
                <a:srgbClr val="0433FF"/>
              </a:buClr>
              <a:defRPr b="0" sz="1700" u="sng">
                <a:solidFill>
                  <a:srgbClr val="011477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uFill>
                  <a:solidFill>
                    <a:srgbClr val="000000"/>
                  </a:solidFill>
                </a:uFill>
              </a:defRPr>
            </a:pPr>
            <a:r>
              <a:rPr u="sng">
                <a:uFill>
                  <a:solidFill>
                    <a:srgbClr val="0433FF"/>
                  </a:solidFill>
                </a:uFill>
                <a:hlinkClick r:id="rId2" invalidUrl="" action="" tgtFrame="" tooltip="" history="1" highlightClick="0" endSnd="0"/>
              </a:rPr>
              <a:t>www.loveisaction.com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TEP #4…"/>
          <p:cNvSpPr txBox="1"/>
          <p:nvPr>
            <p:ph type="ctrTitle"/>
          </p:nvPr>
        </p:nvSpPr>
        <p:spPr>
          <a:xfrm>
            <a:off x="822244" y="2780981"/>
            <a:ext cx="11360312" cy="4191638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STEP #4 </a:t>
            </a:r>
          </a:p>
          <a:p>
            <a:pPr>
              <a:defRPr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t>Build Your Team</a:t>
            </a:r>
          </a:p>
          <a:p>
            <a:pPr>
              <a:defRPr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t>By Recruiting Leaders </a:t>
            </a:r>
          </a:p>
        </p:txBody>
      </p:sp>
      <p:sp>
        <p:nvSpPr>
          <p:cNvPr id="164" name="Leaders understand the mission and vision of Love Is Action. They cast the vision for what is possible. Leaders gain emotional investment of others by valuing everyone involved."/>
          <p:cNvSpPr txBox="1"/>
          <p:nvPr/>
        </p:nvSpPr>
        <p:spPr>
          <a:xfrm>
            <a:off x="2205437" y="7750585"/>
            <a:ext cx="8593926" cy="118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b="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Leaders understand the mission and vision of Love Is Action. They cast the vision for what is possible. Leaders gain emotional investment of others by valuing everyone involved.</a:t>
            </a:r>
          </a:p>
        </p:txBody>
      </p:sp>
      <p:sp>
        <p:nvSpPr>
          <p:cNvPr id="165" name="www.loveisaction.com"/>
          <p:cNvSpPr txBox="1"/>
          <p:nvPr/>
        </p:nvSpPr>
        <p:spPr>
          <a:xfrm>
            <a:off x="10714349" y="9304493"/>
            <a:ext cx="2406105" cy="34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indent="55809" defTabSz="1285875">
              <a:buClr>
                <a:srgbClr val="0433FF"/>
              </a:buClr>
              <a:defRPr b="0" sz="1700" u="sng">
                <a:solidFill>
                  <a:srgbClr val="011477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uFill>
                  <a:solidFill>
                    <a:srgbClr val="000000"/>
                  </a:solidFill>
                </a:uFill>
              </a:defRPr>
            </a:pPr>
            <a:r>
              <a:rPr u="sng">
                <a:uFill>
                  <a:solidFill>
                    <a:srgbClr val="0433FF"/>
                  </a:solidFill>
                </a:uFill>
                <a:hlinkClick r:id="rId2" invalidUrl="" action="" tgtFrame="" tooltip="" history="1" highlightClick="0" endSnd="0"/>
              </a:rPr>
              <a:t>www.loveisaction.com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TEP #5…"/>
          <p:cNvSpPr txBox="1"/>
          <p:nvPr>
            <p:ph type="ctrTitle"/>
          </p:nvPr>
        </p:nvSpPr>
        <p:spPr>
          <a:xfrm>
            <a:off x="977820" y="2425152"/>
            <a:ext cx="11049160" cy="4903296"/>
          </a:xfrm>
          <a:prstGeom prst="rect">
            <a:avLst/>
          </a:prstGeom>
        </p:spPr>
        <p:txBody>
          <a:bodyPr/>
          <a:lstStyle/>
          <a:p>
            <a:pPr defTabSz="572516">
              <a:defRPr b="1" sz="784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STEP #5 </a:t>
            </a:r>
          </a:p>
          <a:p>
            <a:pPr defTabSz="572516">
              <a:defRPr sz="784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t>Leaders Recruit “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Kindness Coordinators</a:t>
            </a:r>
            <a:r>
              <a:t>”</a:t>
            </a:r>
          </a:p>
        </p:txBody>
      </p:sp>
      <p:sp>
        <p:nvSpPr>
          <p:cNvPr id="168" name="These Kindness Volunteers serve as liaisons between public/private stakeholders. They receive basic training in Trauma Informed Care."/>
          <p:cNvSpPr txBox="1"/>
          <p:nvPr/>
        </p:nvSpPr>
        <p:spPr>
          <a:xfrm>
            <a:off x="2865710" y="7868209"/>
            <a:ext cx="7273380" cy="118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b="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These Kindness Volunteers serve as liaisons between public/private stakeholders. They receive basic training in Trauma Informed Care.</a:t>
            </a:r>
          </a:p>
        </p:txBody>
      </p:sp>
      <p:sp>
        <p:nvSpPr>
          <p:cNvPr id="169" name="www.loveisaction.com"/>
          <p:cNvSpPr txBox="1"/>
          <p:nvPr/>
        </p:nvSpPr>
        <p:spPr>
          <a:xfrm>
            <a:off x="10639857" y="9304493"/>
            <a:ext cx="2281882" cy="34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indent="55809" defTabSz="1285875">
              <a:buClr>
                <a:srgbClr val="0433FF"/>
              </a:buClr>
              <a:defRPr b="0" sz="1700" u="sng">
                <a:solidFill>
                  <a:srgbClr val="011477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uFill>
                  <a:solidFill>
                    <a:srgbClr val="000000"/>
                  </a:solidFill>
                </a:uFill>
              </a:defRPr>
            </a:pPr>
            <a:r>
              <a:rPr u="sng">
                <a:uFill>
                  <a:solidFill>
                    <a:srgbClr val="0433FF"/>
                  </a:solidFill>
                </a:uFill>
                <a:hlinkClick r:id="rId2" invalidUrl="" action="" tgtFrame="" tooltip="" history="1" highlightClick="0" endSnd="0"/>
              </a:rPr>
              <a:t>www.loveisaction.com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TEP #6…"/>
          <p:cNvSpPr txBox="1"/>
          <p:nvPr>
            <p:ph type="ctrTitle"/>
          </p:nvPr>
        </p:nvSpPr>
        <p:spPr>
          <a:xfrm>
            <a:off x="1269999" y="2406179"/>
            <a:ext cx="10464801" cy="4941242"/>
          </a:xfrm>
          <a:prstGeom prst="rect">
            <a:avLst/>
          </a:prstGeom>
        </p:spPr>
        <p:txBody>
          <a:bodyPr/>
          <a:lstStyle/>
          <a:p>
            <a:pPr defTabSz="572516">
              <a:defRPr sz="784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STEP #6</a:t>
            </a:r>
            <a:r>
              <a:t> </a:t>
            </a:r>
          </a:p>
          <a:p>
            <a:pPr defTabSz="572516">
              <a:defRPr sz="784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Kindness Coordinators</a:t>
            </a:r>
            <a:r>
              <a:t> Recruit Volunteer Participants</a:t>
            </a:r>
          </a:p>
        </p:txBody>
      </p:sp>
      <p:sp>
        <p:nvSpPr>
          <p:cNvPr id="172" name="Volunteers are people who are willing to do what they can to help their neighbors."/>
          <p:cNvSpPr txBox="1"/>
          <p:nvPr/>
        </p:nvSpPr>
        <p:spPr>
          <a:xfrm>
            <a:off x="3454671" y="7549468"/>
            <a:ext cx="6095458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b="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Volunteers are people who are willing to do what they can to help their neighbors.</a:t>
            </a:r>
          </a:p>
        </p:txBody>
      </p:sp>
      <p:sp>
        <p:nvSpPr>
          <p:cNvPr id="173" name="www.loveisaction.com"/>
          <p:cNvSpPr txBox="1"/>
          <p:nvPr/>
        </p:nvSpPr>
        <p:spPr>
          <a:xfrm>
            <a:off x="10639857" y="9304493"/>
            <a:ext cx="2281882" cy="34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indent="55809" defTabSz="1285875">
              <a:buClr>
                <a:srgbClr val="0433FF"/>
              </a:buClr>
              <a:defRPr b="0" sz="1700" u="sng">
                <a:solidFill>
                  <a:srgbClr val="011477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uFill>
                  <a:solidFill>
                    <a:srgbClr val="000000"/>
                  </a:solidFill>
                </a:uFill>
              </a:defRPr>
            </a:pPr>
            <a:r>
              <a:rPr u="sng">
                <a:uFill>
                  <a:solidFill>
                    <a:srgbClr val="0433FF"/>
                  </a:solidFill>
                </a:uFill>
                <a:hlinkClick r:id="rId2" invalidUrl="" action="" tgtFrame="" tooltip="" history="1" highlightClick="0" endSnd="0"/>
              </a:rPr>
              <a:t>www.loveisaction.com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TEP #7…"/>
          <p:cNvSpPr txBox="1"/>
          <p:nvPr>
            <p:ph type="ctrTitle"/>
          </p:nvPr>
        </p:nvSpPr>
        <p:spPr>
          <a:xfrm>
            <a:off x="643901" y="1916683"/>
            <a:ext cx="11716998" cy="5920234"/>
          </a:xfrm>
          <a:prstGeom prst="rect">
            <a:avLst/>
          </a:prstGeom>
        </p:spPr>
        <p:txBody>
          <a:bodyPr/>
          <a:lstStyle/>
          <a:p>
            <a:pPr defTabSz="554990">
              <a:defRPr sz="760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STEP #7</a:t>
            </a:r>
            <a:r>
              <a:t> </a:t>
            </a:r>
          </a:p>
          <a:p>
            <a:pPr defTabSz="554990">
              <a:defRPr sz="760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t>Public And Private Social Services Advise Needs And Suggestions For Meeting The Needs </a:t>
            </a:r>
          </a:p>
        </p:txBody>
      </p:sp>
      <p:sp>
        <p:nvSpPr>
          <p:cNvPr id="176" name="Examples of what other communities have done are downloadable from the Love Is Action Website"/>
          <p:cNvSpPr txBox="1"/>
          <p:nvPr/>
        </p:nvSpPr>
        <p:spPr>
          <a:xfrm>
            <a:off x="2947940" y="8126238"/>
            <a:ext cx="7108919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b="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Examples of what other communities have done are downloadable from the Love Is Action Website</a:t>
            </a:r>
          </a:p>
        </p:txBody>
      </p:sp>
      <p:sp>
        <p:nvSpPr>
          <p:cNvPr id="177" name="www.loveisaction.com"/>
          <p:cNvSpPr txBox="1"/>
          <p:nvPr/>
        </p:nvSpPr>
        <p:spPr>
          <a:xfrm>
            <a:off x="10639857" y="9304493"/>
            <a:ext cx="2281882" cy="34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indent="55809" defTabSz="1285875">
              <a:buClr>
                <a:srgbClr val="0433FF"/>
              </a:buClr>
              <a:defRPr b="0" sz="1700" u="sng">
                <a:solidFill>
                  <a:srgbClr val="011477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uFill>
                  <a:solidFill>
                    <a:srgbClr val="000000"/>
                  </a:solidFill>
                </a:uFill>
              </a:defRPr>
            </a:pPr>
            <a:r>
              <a:rPr u="sng">
                <a:uFill>
                  <a:solidFill>
                    <a:srgbClr val="0433FF"/>
                  </a:solidFill>
                </a:uFill>
                <a:hlinkClick r:id="rId2" invalidUrl="" action="" tgtFrame="" tooltip="" history="1" highlightClick="0" endSnd="0"/>
              </a:rPr>
              <a:t>www.loveisaction.com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TEP #8…"/>
          <p:cNvSpPr txBox="1"/>
          <p:nvPr>
            <p:ph type="ctrTitle"/>
          </p:nvPr>
        </p:nvSpPr>
        <p:spPr>
          <a:xfrm>
            <a:off x="1410397" y="2531399"/>
            <a:ext cx="10184006" cy="4690802"/>
          </a:xfrm>
          <a:prstGeom prst="rect">
            <a:avLst/>
          </a:prstGeom>
        </p:spPr>
        <p:txBody>
          <a:bodyPr/>
          <a:lstStyle/>
          <a:p>
            <a:pPr defTabSz="537463">
              <a:defRPr sz="736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STEP #8</a:t>
            </a:r>
            <a:r>
              <a:t> </a:t>
            </a:r>
          </a:p>
          <a:p>
            <a:pPr defTabSz="537463">
              <a:defRPr sz="7360">
                <a:solidFill>
                  <a:srgbClr val="005493"/>
                </a:solidFill>
                <a:uFill>
                  <a:solidFill>
                    <a:srgbClr val="3B2489"/>
                  </a:solidFill>
                </a:uFill>
              </a:defRPr>
            </a:pPr>
            <a:r>
              <a:t>Establish A Method For Communicating Needs And Responses </a:t>
            </a:r>
          </a:p>
        </p:txBody>
      </p:sp>
      <p:sp>
        <p:nvSpPr>
          <p:cNvPr id="180" name="Careportal, a private Facebook group, email, or text can communicate needs to volunteer participants"/>
          <p:cNvSpPr txBox="1"/>
          <p:nvPr/>
        </p:nvSpPr>
        <p:spPr>
          <a:xfrm>
            <a:off x="2750624" y="7868209"/>
            <a:ext cx="7503552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b="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Careportal, a private Facebook group, email, or text can communicate needs to volunteer participants</a:t>
            </a:r>
          </a:p>
        </p:txBody>
      </p:sp>
      <p:sp>
        <p:nvSpPr>
          <p:cNvPr id="181" name="www.loveisaction.com"/>
          <p:cNvSpPr txBox="1"/>
          <p:nvPr/>
        </p:nvSpPr>
        <p:spPr>
          <a:xfrm>
            <a:off x="10639857" y="9304493"/>
            <a:ext cx="2281882" cy="348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indent="55809" defTabSz="1285875">
              <a:buClr>
                <a:srgbClr val="0433FF"/>
              </a:buClr>
              <a:defRPr b="0" sz="1700" u="sng">
                <a:solidFill>
                  <a:srgbClr val="011477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uFill>
                  <a:solidFill>
                    <a:srgbClr val="000000"/>
                  </a:solidFill>
                </a:uFill>
              </a:defRPr>
            </a:pPr>
            <a:r>
              <a:rPr u="sng">
                <a:uFill>
                  <a:solidFill>
                    <a:srgbClr val="0433FF"/>
                  </a:solidFill>
                </a:uFill>
                <a:hlinkClick r:id="rId2" invalidUrl="" action="" tgtFrame="" tooltip="" history="1" highlightClick="0" endSnd="0"/>
              </a:rPr>
              <a:t>www.loveisaction.com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